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61" r:id="rId3"/>
    <p:sldId id="536" r:id="rId4"/>
    <p:sldId id="534" r:id="rId5"/>
    <p:sldId id="535" r:id="rId6"/>
    <p:sldId id="455" r:id="rId7"/>
    <p:sldId id="486" r:id="rId8"/>
    <p:sldId id="519" r:id="rId9"/>
    <p:sldId id="523" r:id="rId10"/>
    <p:sldId id="521" r:id="rId11"/>
    <p:sldId id="522" r:id="rId12"/>
    <p:sldId id="526" r:id="rId13"/>
    <p:sldId id="487" r:id="rId14"/>
    <p:sldId id="527" r:id="rId15"/>
    <p:sldId id="525" r:id="rId16"/>
    <p:sldId id="524" r:id="rId17"/>
    <p:sldId id="537" r:id="rId18"/>
    <p:sldId id="546" r:id="rId19"/>
    <p:sldId id="542" r:id="rId20"/>
    <p:sldId id="543" r:id="rId21"/>
    <p:sldId id="547" r:id="rId22"/>
    <p:sldId id="443" r:id="rId23"/>
    <p:sldId id="444" r:id="rId24"/>
    <p:sldId id="548" r:id="rId25"/>
    <p:sldId id="545" r:id="rId26"/>
    <p:sldId id="489" r:id="rId27"/>
    <p:sldId id="490" r:id="rId28"/>
    <p:sldId id="491" r:id="rId29"/>
    <p:sldId id="282" r:id="rId30"/>
    <p:sldId id="504" r:id="rId31"/>
    <p:sldId id="488" r:id="rId32"/>
    <p:sldId id="578" r:id="rId33"/>
    <p:sldId id="585" r:id="rId34"/>
    <p:sldId id="584" r:id="rId35"/>
    <p:sldId id="579" r:id="rId36"/>
    <p:sldId id="580" r:id="rId37"/>
    <p:sldId id="581" r:id="rId38"/>
    <p:sldId id="582" r:id="rId39"/>
    <p:sldId id="583" r:id="rId40"/>
    <p:sldId id="475" r:id="rId41"/>
    <p:sldId id="483" r:id="rId42"/>
    <p:sldId id="572" r:id="rId43"/>
    <p:sldId id="574" r:id="rId44"/>
    <p:sldId id="575" r:id="rId45"/>
    <p:sldId id="576" r:id="rId46"/>
    <p:sldId id="577" r:id="rId47"/>
    <p:sldId id="478" r:id="rId48"/>
    <p:sldId id="58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A99F9-E6D5-432C-8031-15C0B6EB64A0}"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FB5AE-B708-4E23-BA9E-795F007629FD}" type="slidenum">
              <a:rPr lang="en-US" smtClean="0"/>
              <a:t>‹#›</a:t>
            </a:fld>
            <a:endParaRPr lang="en-US"/>
          </a:p>
        </p:txBody>
      </p:sp>
    </p:spTree>
    <p:extLst>
      <p:ext uri="{BB962C8B-B14F-4D97-AF65-F5344CB8AC3E}">
        <p14:creationId xmlns:p14="http://schemas.microsoft.com/office/powerpoint/2010/main" val="953273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487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400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4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38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5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7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06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61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755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17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0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785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21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45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9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00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619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752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700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482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75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143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830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445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868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394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26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36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72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71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1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74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03C5A-84C4-4174-8126-8DE6933E0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60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87D6F0C-1B62-4A4B-B205-559A1FC97015}"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04897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04564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33271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D6F0C-1B62-4A4B-B205-559A1FC97015}"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412841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D6F0C-1B62-4A4B-B205-559A1FC97015}"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646419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D6F0C-1B62-4A4B-B205-559A1FC97015}"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02532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7D6F0C-1B62-4A4B-B205-559A1FC97015}" type="datetimeFigureOut">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31107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7D6F0C-1B62-4A4B-B205-559A1FC97015}"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33448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7D6F0C-1B62-4A4B-B205-559A1FC97015}" type="datetimeFigureOut">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12639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295394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D6F0C-1B62-4A4B-B205-559A1FC97015}"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B0A973-04F0-4413-B53D-C445ADDD5112}" type="slidenum">
              <a:rPr lang="en-US" smtClean="0"/>
              <a:t>‹#›</a:t>
            </a:fld>
            <a:endParaRPr lang="en-US"/>
          </a:p>
        </p:txBody>
      </p:sp>
    </p:spTree>
    <p:extLst>
      <p:ext uri="{BB962C8B-B14F-4D97-AF65-F5344CB8AC3E}">
        <p14:creationId xmlns:p14="http://schemas.microsoft.com/office/powerpoint/2010/main" val="1019461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D6F0C-1B62-4A4B-B205-559A1FC97015}" type="datetimeFigureOut">
              <a:rPr lang="en-US" smtClean="0"/>
              <a:t>1/26/2019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0A973-04F0-4413-B53D-C445ADDD5112}" type="slidenum">
              <a:rPr lang="en-US" smtClean="0"/>
              <a:t>‹#›</a:t>
            </a:fld>
            <a:endParaRPr lang="en-US"/>
          </a:p>
        </p:txBody>
      </p:sp>
    </p:spTree>
    <p:extLst>
      <p:ext uri="{BB962C8B-B14F-4D97-AF65-F5344CB8AC3E}">
        <p14:creationId xmlns:p14="http://schemas.microsoft.com/office/powerpoint/2010/main" val="2755422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5078313"/>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VR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&amp; Development</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Methodologies</a:t>
            </a: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182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06670"/>
            <a:ext cx="12098867"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1960s: Super Cockpit Program – Tom Furness, working in the Air Force, created some of the first HMDs.  He worked on fully immersive cockpit simulations for 20 years before leaving and working at he forefront of VR at the U. of Washington.</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He created Human Interface Technology Lab and the Virtual World Society to drive VR in the educational realm.</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text&#10;&#10;Description automatically generated">
            <a:extLst>
              <a:ext uri="{FF2B5EF4-FFF2-40B4-BE49-F238E27FC236}">
                <a16:creationId xmlns:a16="http://schemas.microsoft.com/office/drawing/2014/main" id="{C39691D2-070A-46E4-9339-4A3B771C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99" y="1953242"/>
            <a:ext cx="7687734" cy="4662190"/>
          </a:xfrm>
          <a:prstGeom prst="rect">
            <a:avLst/>
          </a:prstGeom>
        </p:spPr>
      </p:pic>
    </p:spTree>
    <p:extLst>
      <p:ext uri="{BB962C8B-B14F-4D97-AF65-F5344CB8AC3E}">
        <p14:creationId xmlns:p14="http://schemas.microsoft.com/office/powerpoint/2010/main" val="174733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405397"/>
            <a:ext cx="12098867" cy="147732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1961: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Developed by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Comeau</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1800" b="0" i="1" u="none" strike="noStrike" kern="1200" cap="none" spc="0" normalizeH="0" baseline="0" noProof="0" dirty="0" err="1">
                <a:ln>
                  <a:noFill/>
                </a:ln>
                <a:solidFill>
                  <a:prstClr val="white"/>
                </a:solidFill>
                <a:effectLst/>
                <a:uLnTx/>
                <a:uFillTx/>
                <a:latin typeface="Calibri" panose="020F0502020204030204"/>
                <a:ea typeface="+mn-ea"/>
                <a:cs typeface="+mn-cs"/>
              </a:rPr>
              <a:t>Bryan,engineers</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 from the </a:t>
            </a:r>
            <a:r>
              <a:rPr kumimoji="0" lang="en-US" sz="1800" b="0" i="1" u="none" strike="noStrike" kern="1200" cap="none" spc="0" normalizeH="0" baseline="0" noProof="0" dirty="0" err="1">
                <a:ln>
                  <a:noFill/>
                </a:ln>
                <a:solidFill>
                  <a:prstClr val="white"/>
                </a:solidFill>
                <a:effectLst/>
                <a:uLnTx/>
                <a:uFillTx/>
                <a:latin typeface="Calibri" panose="020F0502020204030204"/>
                <a:ea typeface="+mn-ea"/>
                <a:cs typeface="+mn-cs"/>
              </a:rPr>
              <a:t>Philco</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Corporation) engineers (Comeau &amp; Bryan) developed the first precursor to the HMD as we know it today – the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Each eye had a video screen and there was a motion tracking device that linked to a remote camera, moving your head moved the camera.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Headsight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was the beginning of modern HMD but it lacked computer integration and with that, computer generated images.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A person wearing a suit and tie&#10;&#10;Description automatically generated">
            <a:extLst>
              <a:ext uri="{FF2B5EF4-FFF2-40B4-BE49-F238E27FC236}">
                <a16:creationId xmlns:a16="http://schemas.microsoft.com/office/drawing/2014/main" id="{929DE2E2-5D29-45B9-A3A6-5E71C2FD7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538" y="2716179"/>
            <a:ext cx="7377661" cy="3654139"/>
          </a:xfrm>
          <a:prstGeom prst="rect">
            <a:avLst/>
          </a:prstGeom>
        </p:spPr>
      </p:pic>
    </p:spTree>
    <p:extLst>
      <p:ext uri="{BB962C8B-B14F-4D97-AF65-F5344CB8AC3E}">
        <p14:creationId xmlns:p14="http://schemas.microsoft.com/office/powerpoint/2010/main" val="428395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52647"/>
            <a:ext cx="12098867" cy="147732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1965: Ivan Sutherland, MIT scientist, described the “Ultimate Display” concept, a description of Virtual Reality that became a blueprint for what modern VR became.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1968: Sword of Damocles project – Sutherland created the first VR HMD attached to a computer.  It was tethered to a telescoping arm that hung over the user, hence the name, collecting data on head tracking while simple geometric shapes were shown via a stereoscopic display.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921752E-44D6-4C9C-98F9-1E4160A8FCF3}"/>
              </a:ext>
            </a:extLst>
          </p:cNvPr>
          <p:cNvGrpSpPr/>
          <p:nvPr/>
        </p:nvGrpSpPr>
        <p:grpSpPr>
          <a:xfrm>
            <a:off x="1908701" y="2724219"/>
            <a:ext cx="8123065" cy="3858173"/>
            <a:chOff x="1229803" y="2199766"/>
            <a:chExt cx="9732393" cy="4573745"/>
          </a:xfrm>
        </p:grpSpPr>
        <p:pic>
          <p:nvPicPr>
            <p:cNvPr id="4" name="Picture 3" descr="A person wearing a hat and glasses&#10;&#10;Description automatically generated">
              <a:extLst>
                <a:ext uri="{FF2B5EF4-FFF2-40B4-BE49-F238E27FC236}">
                  <a16:creationId xmlns:a16="http://schemas.microsoft.com/office/drawing/2014/main" id="{31D8E886-4EFE-4754-9532-9E39913DD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803" y="2199766"/>
              <a:ext cx="9732393" cy="4573745"/>
            </a:xfrm>
            <a:prstGeom prst="rect">
              <a:avLst/>
            </a:prstGeom>
          </p:spPr>
        </p:pic>
        <p:sp>
          <p:nvSpPr>
            <p:cNvPr id="9" name="TextBox 8">
              <a:extLst>
                <a:ext uri="{FF2B5EF4-FFF2-40B4-BE49-F238E27FC236}">
                  <a16:creationId xmlns:a16="http://schemas.microsoft.com/office/drawing/2014/main" id="{A15FE3B8-9DCE-472B-B43D-C88C2D3C72A8}"/>
                </a:ext>
              </a:extLst>
            </p:cNvPr>
            <p:cNvSpPr txBox="1"/>
            <p:nvPr/>
          </p:nvSpPr>
          <p:spPr>
            <a:xfrm>
              <a:off x="4283884" y="2316546"/>
              <a:ext cx="19050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https://vrroom.buzz</a:t>
              </a: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165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254F24-1F5E-42EC-B67A-DF0B6D9EDE4E}"/>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 VPL Research</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BAE4B4F-3E44-42E1-9FCB-8D3701D92AB1}"/>
              </a:ext>
            </a:extLst>
          </p:cNvPr>
          <p:cNvSpPr/>
          <p:nvPr/>
        </p:nvSpPr>
        <p:spPr>
          <a:xfrm>
            <a:off x="3048000" y="1997839"/>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28365A1-4B6B-4B4B-BA09-9F7D5FFC2DB7}"/>
              </a:ext>
            </a:extLst>
          </p:cNvPr>
          <p:cNvSpPr txBox="1"/>
          <p:nvPr/>
        </p:nvSpPr>
        <p:spPr>
          <a:xfrm>
            <a:off x="46566" y="1030288"/>
            <a:ext cx="12098867" cy="163121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1987: - The term Virtual Reality is popularized by Jaron Lanier and the he went on to create VPL Research which built various items in support of VR including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DataGlove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 major development in VR haptics)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Datasuit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Eyephone (HMD)</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picture containing floor, indoor, wall, bicycle&#10;&#10;Description automatically generated">
            <a:extLst>
              <a:ext uri="{FF2B5EF4-FFF2-40B4-BE49-F238E27FC236}">
                <a16:creationId xmlns:a16="http://schemas.microsoft.com/office/drawing/2014/main" id="{492595B3-5C06-44EC-B1FE-7F616C741D83}"/>
              </a:ext>
            </a:extLst>
          </p:cNvPr>
          <p:cNvPicPr>
            <a:picLocks noChangeAspect="1"/>
          </p:cNvPicPr>
          <p:nvPr/>
        </p:nvPicPr>
        <p:blipFill rotWithShape="1">
          <a:blip r:embed="rId3">
            <a:extLst>
              <a:ext uri="{28A0092B-C50C-407E-A947-70E740481C1C}">
                <a14:useLocalDpi xmlns:a14="http://schemas.microsoft.com/office/drawing/2010/main" val="0"/>
              </a:ext>
            </a:extLst>
          </a:blip>
          <a:srcRect b="30537"/>
          <a:stretch/>
        </p:blipFill>
        <p:spPr>
          <a:xfrm>
            <a:off x="6985392" y="1398919"/>
            <a:ext cx="3158694" cy="4549165"/>
          </a:xfrm>
          <a:prstGeom prst="rect">
            <a:avLst/>
          </a:prstGeom>
        </p:spPr>
      </p:pic>
    </p:spTree>
    <p:extLst>
      <p:ext uri="{BB962C8B-B14F-4D97-AF65-F5344CB8AC3E}">
        <p14:creationId xmlns:p14="http://schemas.microsoft.com/office/powerpoint/2010/main" val="18070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E41FE19-A501-4E84-A50A-5104F13FE2B9}"/>
              </a:ext>
            </a:extLst>
          </p:cNvPr>
          <p:cNvSpPr txBox="1"/>
          <p:nvPr/>
        </p:nvSpPr>
        <p:spPr>
          <a:xfrm>
            <a:off x="177553" y="1211036"/>
            <a:ext cx="12098867" cy="477053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1990s: VR Goes Mainstream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1991: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Virtuality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Group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launched a range of VR arcade games and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1993: Sega VR (never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1995: Nintendo Virtual Boy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49B5C79-B2E9-4971-B3BF-471678D0039B}"/>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wall, indoor, items&#10;&#10;Description automatically generated">
            <a:extLst>
              <a:ext uri="{FF2B5EF4-FFF2-40B4-BE49-F238E27FC236}">
                <a16:creationId xmlns:a16="http://schemas.microsoft.com/office/drawing/2014/main" id="{AF6EE049-5D18-4FAC-B464-21D80AF99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667" y="1162975"/>
            <a:ext cx="2532446" cy="1730505"/>
          </a:xfrm>
          <a:prstGeom prst="rect">
            <a:avLst/>
          </a:prstGeom>
        </p:spPr>
      </p:pic>
      <p:pic>
        <p:nvPicPr>
          <p:cNvPr id="8" name="Picture 7" descr="A picture containing clothing&#10;&#10;Description automatically generated">
            <a:extLst>
              <a:ext uri="{FF2B5EF4-FFF2-40B4-BE49-F238E27FC236}">
                <a16:creationId xmlns:a16="http://schemas.microsoft.com/office/drawing/2014/main" id="{15BD3532-A1A2-404F-8838-B2828FC42CCD}"/>
              </a:ext>
            </a:extLst>
          </p:cNvPr>
          <p:cNvPicPr>
            <a:picLocks noChangeAspect="1"/>
          </p:cNvPicPr>
          <p:nvPr/>
        </p:nvPicPr>
        <p:blipFill rotWithShape="1">
          <a:blip r:embed="rId4">
            <a:extLst>
              <a:ext uri="{28A0092B-C50C-407E-A947-70E740481C1C}">
                <a14:useLocalDpi xmlns:a14="http://schemas.microsoft.com/office/drawing/2010/main" val="0"/>
              </a:ext>
            </a:extLst>
          </a:blip>
          <a:srcRect l="42457"/>
          <a:stretch/>
        </p:blipFill>
        <p:spPr>
          <a:xfrm>
            <a:off x="8880954" y="2198138"/>
            <a:ext cx="2584586" cy="2100987"/>
          </a:xfrm>
          <a:prstGeom prst="rect">
            <a:avLst/>
          </a:prstGeom>
        </p:spPr>
      </p:pic>
      <p:pic>
        <p:nvPicPr>
          <p:cNvPr id="10" name="Picture 9" descr="A close up of a device&#10;&#10;Description automatically generated">
            <a:extLst>
              <a:ext uri="{FF2B5EF4-FFF2-40B4-BE49-F238E27FC236}">
                <a16:creationId xmlns:a16="http://schemas.microsoft.com/office/drawing/2014/main" id="{248F96D5-B2CD-4503-8BBA-A3C794D51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174970"/>
            <a:ext cx="2933420" cy="1825240"/>
          </a:xfrm>
          <a:prstGeom prst="rect">
            <a:avLst/>
          </a:prstGeom>
        </p:spPr>
      </p:pic>
    </p:spTree>
    <p:extLst>
      <p:ext uri="{BB962C8B-B14F-4D97-AF65-F5344CB8AC3E}">
        <p14:creationId xmlns:p14="http://schemas.microsoft.com/office/powerpoint/2010/main" val="307912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048205"/>
            <a:ext cx="10643285" cy="4065857"/>
          </a:xfrm>
          <a:prstGeom prst="rect">
            <a:avLst/>
          </a:prstGeom>
          <a:noFill/>
        </p:spPr>
        <p:txBody>
          <a:bodyPr wrap="square" rtlCol="0" anchor="ctr">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2010:  18-year-old entrepreneur Palmer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Luckey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created a prototype for the modern VR systems called the Oculus Rift.  He raised over $2M in a Kickstarter and created huge consumer and corporate interest in Virtual Reality, resulting in the sale of his company to Facebook for $2B in 2014.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2015-2016: Various VR systems shipped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Oculus Rift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HTC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Vive</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(in conjunction with Valve)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Samsung Gear</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Playstation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VR</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Google Cardboard</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F9AA2F-BCDD-46CC-95B3-A66BB4407C4F}"/>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292" name="Picture 4" descr="https://arvrtech.eu/sites/default/files/styles/blogimg2/public/vr%20gear.jpg?itok=nebFjFlE">
            <a:extLst>
              <a:ext uri="{FF2B5EF4-FFF2-40B4-BE49-F238E27FC236}">
                <a16:creationId xmlns:a16="http://schemas.microsoft.com/office/drawing/2014/main" id="{F6CA585D-4705-47F0-8BDD-9691970EB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508" y="2419549"/>
            <a:ext cx="6939440" cy="31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45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072349"/>
            <a:ext cx="12098867"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2019: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Feelreal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Modern version of the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origina</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Sensorama</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Feelreal</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a new company producing a VR mask add-on that provides olfactory, water, hear, wind and vibration feedback for the current VR masks.</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1BACDE5B-75AB-4AA8-870E-110BBCEB3962}"/>
              </a:ext>
            </a:extLst>
          </p:cNvPr>
          <p:cNvGrpSpPr/>
          <p:nvPr/>
        </p:nvGrpSpPr>
        <p:grpSpPr>
          <a:xfrm>
            <a:off x="2153210" y="2224216"/>
            <a:ext cx="7239366" cy="3652802"/>
            <a:chOff x="2153209" y="2224215"/>
            <a:chExt cx="7656749" cy="4305245"/>
          </a:xfrm>
        </p:grpSpPr>
        <p:pic>
          <p:nvPicPr>
            <p:cNvPr id="8" name="Picture 7">
              <a:extLst>
                <a:ext uri="{FF2B5EF4-FFF2-40B4-BE49-F238E27FC236}">
                  <a16:creationId xmlns:a16="http://schemas.microsoft.com/office/drawing/2014/main" id="{61B3ABC3-C881-4E78-BE13-513D68498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209" y="2224215"/>
              <a:ext cx="7656749" cy="4305245"/>
            </a:xfrm>
            <a:prstGeom prst="rect">
              <a:avLst/>
            </a:prstGeom>
          </p:spPr>
        </p:pic>
        <p:sp>
          <p:nvSpPr>
            <p:cNvPr id="9" name="TextBox 8">
              <a:extLst>
                <a:ext uri="{FF2B5EF4-FFF2-40B4-BE49-F238E27FC236}">
                  <a16:creationId xmlns:a16="http://schemas.microsoft.com/office/drawing/2014/main" id="{6BD7AE91-BAE0-469F-A8C0-B022AAE038D6}"/>
                </a:ext>
              </a:extLst>
            </p:cNvPr>
            <p:cNvSpPr txBox="1"/>
            <p:nvPr/>
          </p:nvSpPr>
          <p:spPr>
            <a:xfrm>
              <a:off x="2382042" y="6088829"/>
              <a:ext cx="19050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Feelreal.com</a:t>
              </a:r>
            </a:p>
          </p:txBody>
        </p:sp>
      </p:grpSp>
    </p:spTree>
    <p:extLst>
      <p:ext uri="{BB962C8B-B14F-4D97-AF65-F5344CB8AC3E}">
        <p14:creationId xmlns:p14="http://schemas.microsoft.com/office/powerpoint/2010/main" val="315912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95459"/>
            <a:ext cx="12098867"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2019: Oculus GO, HTC Vibe Pro with Eye tracking, Foot Controller - 3DRudder</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196" name="Picture 4" descr="Image result for 3d rudder psvr">
            <a:extLst>
              <a:ext uri="{FF2B5EF4-FFF2-40B4-BE49-F238E27FC236}">
                <a16:creationId xmlns:a16="http://schemas.microsoft.com/office/drawing/2014/main" id="{7C4AE343-1996-4B0E-9974-71FD9096D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114" y="3133630"/>
            <a:ext cx="3166038" cy="23714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A6E3C4-4E32-4F6F-8B00-F80AFCDAE962}"/>
              </a:ext>
            </a:extLst>
          </p:cNvPr>
          <p:cNvGrpSpPr/>
          <p:nvPr/>
        </p:nvGrpSpPr>
        <p:grpSpPr>
          <a:xfrm>
            <a:off x="4662650" y="2114133"/>
            <a:ext cx="3605089" cy="3390969"/>
            <a:chOff x="442114" y="2015527"/>
            <a:chExt cx="4007368" cy="3701137"/>
          </a:xfrm>
        </p:grpSpPr>
        <p:pic>
          <p:nvPicPr>
            <p:cNvPr id="8194" name="Picture 2" descr="Image result for Vive Pro Eye">
              <a:extLst>
                <a:ext uri="{FF2B5EF4-FFF2-40B4-BE49-F238E27FC236}">
                  <a16:creationId xmlns:a16="http://schemas.microsoft.com/office/drawing/2014/main" id="{C6EBA94F-6AAE-44FD-87F2-68DFC20B4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78" r="14643"/>
            <a:stretch/>
          </p:blipFill>
          <p:spPr bwMode="auto">
            <a:xfrm>
              <a:off x="674703" y="3124939"/>
              <a:ext cx="3542190" cy="2591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32DC79-9414-44D1-A504-6FD623D77212}"/>
                </a:ext>
              </a:extLst>
            </p:cNvPr>
            <p:cNvSpPr txBox="1"/>
            <p:nvPr/>
          </p:nvSpPr>
          <p:spPr>
            <a:xfrm>
              <a:off x="442114" y="2015527"/>
              <a:ext cx="4007368" cy="11757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Features</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Foveated rendering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“gaze-oriented menu navigation"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8198" name="Picture 6" descr="Image result for Oculus wireless VR">
            <a:extLst>
              <a:ext uri="{FF2B5EF4-FFF2-40B4-BE49-F238E27FC236}">
                <a16:creationId xmlns:a16="http://schemas.microsoft.com/office/drawing/2014/main" id="{B83786B2-BDFE-4087-8CA5-4F5A0A200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24" y="3136688"/>
            <a:ext cx="4215950" cy="23714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7CEA18-5339-4AAF-BD4A-FB6B86FB8FE6}"/>
              </a:ext>
            </a:extLst>
          </p:cNvPr>
          <p:cNvSpPr txBox="1"/>
          <p:nvPr/>
        </p:nvSpPr>
        <p:spPr>
          <a:xfrm>
            <a:off x="989630" y="1822294"/>
            <a:ext cx="3143874"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“VR for the masses”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Untethered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No External position sensors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Low price point</a:t>
            </a:r>
          </a:p>
        </p:txBody>
      </p:sp>
      <p:sp>
        <p:nvSpPr>
          <p:cNvPr id="16" name="TextBox 15">
            <a:extLst>
              <a:ext uri="{FF2B5EF4-FFF2-40B4-BE49-F238E27FC236}">
                <a16:creationId xmlns:a16="http://schemas.microsoft.com/office/drawing/2014/main" id="{F1C9F07B-3E60-410D-BD33-D25D287B17F2}"/>
              </a:ext>
            </a:extLst>
          </p:cNvPr>
          <p:cNvSpPr txBox="1"/>
          <p:nvPr/>
        </p:nvSpPr>
        <p:spPr>
          <a:xfrm>
            <a:off x="8340905" y="2112828"/>
            <a:ext cx="2892458"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Features</a:t>
            </a:r>
            <a:endPar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Removes teleporting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Reduces motion sickness  </a:t>
            </a:r>
          </a:p>
        </p:txBody>
      </p:sp>
    </p:spTree>
    <p:extLst>
      <p:ext uri="{BB962C8B-B14F-4D97-AF65-F5344CB8AC3E}">
        <p14:creationId xmlns:p14="http://schemas.microsoft.com/office/powerpoint/2010/main" val="68383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42239" y="1097280"/>
            <a:ext cx="11907521" cy="5078313"/>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VR </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&amp; Development</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Methodologies</a:t>
            </a: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94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327264" y="1260046"/>
            <a:ext cx="8046481" cy="4980415"/>
          </a:xfrm>
        </p:spPr>
        <p:txBody>
          <a:bodyPr>
            <a:normAutofit/>
          </a:bodyPr>
          <a:lstStyle/>
          <a:p>
            <a:pPr marL="0" indent="0">
              <a:buNone/>
            </a:pPr>
            <a:r>
              <a:rPr lang="en-US" dirty="0">
                <a:solidFill>
                  <a:schemeClr val="bg1"/>
                </a:solidFill>
              </a:rPr>
              <a:t>All apps/games start with an IDEA</a:t>
            </a:r>
          </a:p>
          <a:p>
            <a:pPr marL="0" indent="0">
              <a:buNone/>
            </a:pPr>
            <a:r>
              <a:rPr lang="en-US" dirty="0">
                <a:solidFill>
                  <a:schemeClr val="bg1"/>
                </a:solidFill>
              </a:rPr>
              <a:t>There is so much more to what you want to build</a:t>
            </a:r>
          </a:p>
          <a:p>
            <a:pPr marL="0" indent="0">
              <a:spcBef>
                <a:spcPts val="0"/>
              </a:spcBef>
              <a:buNone/>
            </a:pPr>
            <a:endParaRPr lang="en-US" sz="1300" dirty="0">
              <a:solidFill>
                <a:schemeClr val="bg1"/>
              </a:solidFill>
            </a:endParaRPr>
          </a:p>
          <a:p>
            <a:pPr marL="0" indent="0">
              <a:lnSpc>
                <a:spcPct val="100000"/>
              </a:lnSpc>
              <a:spcBef>
                <a:spcPts val="0"/>
              </a:spcBef>
              <a:buNone/>
            </a:pPr>
            <a:r>
              <a:rPr lang="en-US" sz="2400" dirty="0">
                <a:solidFill>
                  <a:schemeClr val="bg1"/>
                </a:solidFill>
              </a:rPr>
              <a:t>The primary role of a designer is to clearly communicate how that IDEA fits into an App/Game (the bigger picture, the Vision)</a:t>
            </a:r>
          </a:p>
          <a:p>
            <a:pPr marL="0" indent="0">
              <a:lnSpc>
                <a:spcPct val="100000"/>
              </a:lnSpc>
              <a:spcBef>
                <a:spcPts val="0"/>
              </a:spcBef>
              <a:buNone/>
            </a:pPr>
            <a:endParaRPr lang="en-US" sz="1100" dirty="0">
              <a:solidFill>
                <a:schemeClr val="bg1"/>
              </a:solidFill>
            </a:endParaRPr>
          </a:p>
          <a:p>
            <a:pPr marL="0" indent="0">
              <a:lnSpc>
                <a:spcPct val="100000"/>
              </a:lnSpc>
              <a:spcBef>
                <a:spcPts val="0"/>
              </a:spcBef>
              <a:buNone/>
            </a:pPr>
            <a:r>
              <a:rPr lang="en-US" sz="2400" dirty="0">
                <a:solidFill>
                  <a:schemeClr val="bg1"/>
                </a:solidFill>
              </a:rPr>
              <a:t>What happens without that clarity?  </a:t>
            </a:r>
          </a:p>
          <a:p>
            <a:pPr>
              <a:lnSpc>
                <a:spcPct val="100000"/>
              </a:lnSpc>
              <a:spcBef>
                <a:spcPts val="0"/>
              </a:spcBef>
            </a:pPr>
            <a:r>
              <a:rPr lang="en-US" sz="2400" dirty="0">
                <a:solidFill>
                  <a:schemeClr val="bg1"/>
                </a:solidFill>
              </a:rPr>
              <a:t>Confusion</a:t>
            </a:r>
          </a:p>
          <a:p>
            <a:pPr>
              <a:lnSpc>
                <a:spcPct val="100000"/>
              </a:lnSpc>
              <a:spcBef>
                <a:spcPts val="0"/>
              </a:spcBef>
            </a:pPr>
            <a:r>
              <a:rPr lang="en-US" sz="2400" dirty="0">
                <a:solidFill>
                  <a:schemeClr val="bg1"/>
                </a:solidFill>
              </a:rPr>
              <a:t>Delay</a:t>
            </a:r>
          </a:p>
          <a:p>
            <a:pPr>
              <a:lnSpc>
                <a:spcPct val="100000"/>
              </a:lnSpc>
              <a:spcBef>
                <a:spcPts val="0"/>
              </a:spcBef>
            </a:pPr>
            <a:r>
              <a:rPr lang="en-US" sz="2400" dirty="0">
                <a:solidFill>
                  <a:schemeClr val="bg1"/>
                </a:solidFill>
              </a:rPr>
              <a:t>People building to their own vs. the required standards </a:t>
            </a:r>
          </a:p>
          <a:p>
            <a:pPr>
              <a:lnSpc>
                <a:spcPct val="100000"/>
              </a:lnSpc>
              <a:spcBef>
                <a:spcPts val="0"/>
              </a:spcBef>
            </a:pPr>
            <a:endParaRPr lang="en-US" sz="800" dirty="0">
              <a:solidFill>
                <a:schemeClr val="bg1"/>
              </a:solidFill>
            </a:endParaRPr>
          </a:p>
          <a:p>
            <a:pPr marL="0" indent="0">
              <a:lnSpc>
                <a:spcPct val="100000"/>
              </a:lnSpc>
              <a:spcBef>
                <a:spcPts val="0"/>
              </a:spcBef>
              <a:buNone/>
            </a:pPr>
            <a:r>
              <a:rPr lang="en-US" sz="2400" dirty="0">
                <a:solidFill>
                  <a:schemeClr val="bg1"/>
                </a:solidFill>
              </a:rPr>
              <a:t>The question is: what focuses the design, what drives the definition of the Vision?</a:t>
            </a:r>
          </a:p>
          <a:p>
            <a:pPr marL="0" indent="0">
              <a:lnSpc>
                <a:spcPct val="100000"/>
              </a:lnSpc>
              <a:spcBef>
                <a:spcPts val="0"/>
              </a:spcBef>
              <a:buNone/>
            </a:pPr>
            <a:endParaRPr lang="en-US" dirty="0">
              <a:solidFill>
                <a:schemeClr val="bg1"/>
              </a:solidFill>
            </a:endParaRPr>
          </a:p>
          <a:p>
            <a:pPr marL="0" indent="0">
              <a:lnSpc>
                <a:spcPct val="100000"/>
              </a:lnSpc>
              <a:spcBef>
                <a:spcPts val="0"/>
              </a:spcBef>
              <a:buNone/>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pPr>
              <a:lnSpc>
                <a:spcPct val="100000"/>
              </a:lnSpc>
              <a:spcBef>
                <a:spcPts val="0"/>
              </a:spcBef>
            </a:pPr>
            <a:endParaRPr lang="en-US" sz="2400" dirty="0">
              <a:solidFill>
                <a:schemeClr val="bg1"/>
              </a:solidFill>
            </a:endParaRPr>
          </a:p>
          <a:p>
            <a:pPr marL="0" indent="0">
              <a:lnSpc>
                <a:spcPct val="100000"/>
              </a:lnSpc>
              <a:spcBef>
                <a:spcPts val="0"/>
              </a:spcBef>
              <a:buNone/>
            </a:pPr>
            <a:endParaRPr lang="en-US" sz="2400" dirty="0">
              <a:solidFill>
                <a:schemeClr val="bg1"/>
              </a:solidFill>
            </a:endParaRPr>
          </a:p>
          <a:p>
            <a:endParaRPr lang="en-US" dirty="0"/>
          </a:p>
        </p:txBody>
      </p:sp>
      <p:sp>
        <p:nvSpPr>
          <p:cNvPr id="5" name="Title 1">
            <a:extLst>
              <a:ext uri="{FF2B5EF4-FFF2-40B4-BE49-F238E27FC236}">
                <a16:creationId xmlns:a16="http://schemas.microsoft.com/office/drawing/2014/main" id="{AE29B0A1-2A81-4D06-8A7C-12F9676653D4}"/>
              </a:ext>
            </a:extLst>
          </p:cNvPr>
          <p:cNvSpPr>
            <a:spLocks noGrp="1"/>
          </p:cNvSpPr>
          <p:nvPr>
            <p:ph type="title"/>
          </p:nvPr>
        </p:nvSpPr>
        <p:spPr>
          <a:xfrm>
            <a:off x="0" y="18255"/>
            <a:ext cx="10515600" cy="1135913"/>
          </a:xfrm>
        </p:spPr>
        <p:txBody>
          <a:bodyPr/>
          <a:lstStyle/>
          <a:p>
            <a:r>
              <a:rPr lang="en-US" dirty="0">
                <a:solidFill>
                  <a:schemeClr val="bg1"/>
                </a:solidFill>
              </a:rPr>
              <a:t>Principles of Design: Starting Points</a:t>
            </a:r>
          </a:p>
        </p:txBody>
      </p:sp>
      <p:pic>
        <p:nvPicPr>
          <p:cNvPr id="4" name="Picture 3" descr="A picture containing ice&#10;&#10;Description automatically generated">
            <a:extLst>
              <a:ext uri="{FF2B5EF4-FFF2-40B4-BE49-F238E27FC236}">
                <a16:creationId xmlns:a16="http://schemas.microsoft.com/office/drawing/2014/main" id="{7EF9D3EA-872E-4CC1-8B10-42BE6D7C4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745" y="1495673"/>
            <a:ext cx="2873375" cy="4297404"/>
          </a:xfrm>
          <a:prstGeom prst="rect">
            <a:avLst/>
          </a:prstGeom>
        </p:spPr>
      </p:pic>
    </p:spTree>
    <p:extLst>
      <p:ext uri="{BB962C8B-B14F-4D97-AF65-F5344CB8AC3E}">
        <p14:creationId xmlns:p14="http://schemas.microsoft.com/office/powerpoint/2010/main" val="100356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Who am I?</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1209" y="1642912"/>
            <a:ext cx="2570005" cy="339561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714" y="1642911"/>
            <a:ext cx="2251010" cy="3396979"/>
          </a:xfrm>
          <a:prstGeom prst="rect">
            <a:avLst/>
          </a:prstGeom>
        </p:spPr>
      </p:pic>
      <p:sp>
        <p:nvSpPr>
          <p:cNvPr id="5" name="TextBox 4"/>
          <p:cNvSpPr txBox="1"/>
          <p:nvPr/>
        </p:nvSpPr>
        <p:spPr>
          <a:xfrm>
            <a:off x="173736" y="1051560"/>
            <a:ext cx="6774079" cy="49552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35 years in the video game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Self taught programmer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Designed, programmed &amp; shipped 2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Spent 11 years doing external development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Taught me communication and information gathering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Basically a production guy with input on design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Game development from all sides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Last 15 years I was responsible for Volition game Dev.</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Experimented with various structures/methodologies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933F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9933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30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0" y="1107870"/>
            <a:ext cx="11566429" cy="1213260"/>
          </a:xfrm>
        </p:spPr>
        <p:txBody>
          <a:bodyPr>
            <a:normAutofit/>
          </a:bodyPr>
          <a:lstStyle/>
          <a:p>
            <a:endParaRPr lang="en-US" sz="1200" dirty="0">
              <a:solidFill>
                <a:schemeClr val="bg1"/>
              </a:solidFill>
            </a:endParaRPr>
          </a:p>
          <a:p>
            <a:pPr marL="0" lvl="0" indent="0">
              <a:buNone/>
            </a:pPr>
            <a:r>
              <a:rPr lang="en-US" sz="2400" dirty="0">
                <a:solidFill>
                  <a:schemeClr val="bg1"/>
                </a:solidFill>
              </a:rPr>
              <a:t>User Experience(s): </a:t>
            </a:r>
            <a:r>
              <a:rPr lang="en-US" sz="2000" dirty="0">
                <a:solidFill>
                  <a:schemeClr val="bg1"/>
                </a:solidFill>
              </a:rPr>
              <a:t>The different emotional responses we are trying to elicit with our app/game features  </a:t>
            </a:r>
            <a:endParaRPr lang="en-US" sz="2400" dirty="0">
              <a:solidFill>
                <a:schemeClr val="bg1"/>
              </a:solidFill>
            </a:endParaRPr>
          </a:p>
          <a:p>
            <a:pPr lvl="1"/>
            <a:endParaRPr lang="en-US" sz="2000" dirty="0">
              <a:solidFill>
                <a:schemeClr val="bg1"/>
              </a:solidFill>
            </a:endParaRPr>
          </a:p>
          <a:p>
            <a:pPr lvl="1"/>
            <a:endParaRPr lang="en-US" sz="2000" dirty="0">
              <a:solidFill>
                <a:schemeClr val="bg1"/>
              </a:solidFill>
            </a:endParaRPr>
          </a:p>
          <a:p>
            <a:endParaRPr lang="en-US" dirty="0">
              <a:solidFill>
                <a:schemeClr val="bg1"/>
              </a:solidFill>
            </a:endParaRPr>
          </a:p>
          <a:p>
            <a:endParaRPr lang="en-US" dirty="0"/>
          </a:p>
        </p:txBody>
      </p:sp>
      <p:pic>
        <p:nvPicPr>
          <p:cNvPr id="5" name="Picture 4" descr="A group of people posing for the camera&#10;&#10;Description automatically generated">
            <a:extLst>
              <a:ext uri="{FF2B5EF4-FFF2-40B4-BE49-F238E27FC236}">
                <a16:creationId xmlns:a16="http://schemas.microsoft.com/office/drawing/2014/main" id="{50137815-7054-4803-815F-5F3055F72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858" y="1915427"/>
            <a:ext cx="6817250" cy="3834703"/>
          </a:xfrm>
          <a:prstGeom prst="rect">
            <a:avLst/>
          </a:prstGeom>
        </p:spPr>
      </p:pic>
      <p:sp>
        <p:nvSpPr>
          <p:cNvPr id="6" name="TextBox 5">
            <a:extLst>
              <a:ext uri="{FF2B5EF4-FFF2-40B4-BE49-F238E27FC236}">
                <a16:creationId xmlns:a16="http://schemas.microsoft.com/office/drawing/2014/main" id="{BCD2AAD1-C5F2-4112-9052-9D67534FCE82}"/>
              </a:ext>
            </a:extLst>
          </p:cNvPr>
          <p:cNvSpPr txBox="1"/>
          <p:nvPr/>
        </p:nvSpPr>
        <p:spPr>
          <a:xfrm>
            <a:off x="115503" y="1915427"/>
            <a:ext cx="4966636"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Example: We want the gamer to </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be in awe </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when they face the challenges of our world.</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146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BD3-9401-4340-B80D-1939A736617C}"/>
              </a:ext>
            </a:extLst>
          </p:cNvPr>
          <p:cNvSpPr>
            <a:spLocks noGrp="1"/>
          </p:cNvSpPr>
          <p:nvPr>
            <p:ph type="title"/>
          </p:nvPr>
        </p:nvSpPr>
        <p:spPr>
          <a:xfrm>
            <a:off x="0" y="18255"/>
            <a:ext cx="10515600" cy="1089615"/>
          </a:xfrm>
        </p:spPr>
        <p:txBody>
          <a:bodyPr>
            <a:normAutofit/>
          </a:bodyPr>
          <a:lstStyle/>
          <a:p>
            <a:r>
              <a:rPr lang="en-US" dirty="0">
                <a:solidFill>
                  <a:schemeClr val="bg1"/>
                </a:solidFill>
              </a:rPr>
              <a:t>Principles of Game Design: Starting Points</a:t>
            </a:r>
          </a:p>
        </p:txBody>
      </p:sp>
      <p:sp>
        <p:nvSpPr>
          <p:cNvPr id="3" name="Content Placeholder 2">
            <a:extLst>
              <a:ext uri="{FF2B5EF4-FFF2-40B4-BE49-F238E27FC236}">
                <a16:creationId xmlns:a16="http://schemas.microsoft.com/office/drawing/2014/main" id="{E4B8A6A6-BD58-4197-9021-9B18E5A00F65}"/>
              </a:ext>
            </a:extLst>
          </p:cNvPr>
          <p:cNvSpPr>
            <a:spLocks noGrp="1"/>
          </p:cNvSpPr>
          <p:nvPr>
            <p:ph idx="1"/>
          </p:nvPr>
        </p:nvSpPr>
        <p:spPr>
          <a:xfrm>
            <a:off x="96252" y="1107870"/>
            <a:ext cx="11742822" cy="1631216"/>
          </a:xfrm>
        </p:spPr>
        <p:txBody>
          <a:bodyPr>
            <a:normAutofit fontScale="92500" lnSpcReduction="20000"/>
          </a:bodyPr>
          <a:lstStyle/>
          <a:p>
            <a:pPr marL="457200" lvl="1" indent="0">
              <a:buNone/>
            </a:pPr>
            <a:endParaRPr lang="en-US" dirty="0">
              <a:solidFill>
                <a:schemeClr val="bg1"/>
              </a:solidFill>
            </a:endParaRPr>
          </a:p>
          <a:p>
            <a:pPr marL="0" lvl="0" indent="0">
              <a:buNone/>
            </a:pPr>
            <a:r>
              <a:rPr lang="en-US" sz="3000" dirty="0">
                <a:solidFill>
                  <a:schemeClr val="bg1"/>
                </a:solidFill>
              </a:rPr>
              <a:t>User Types: </a:t>
            </a:r>
            <a:r>
              <a:rPr lang="en-US" sz="2600" dirty="0">
                <a:solidFill>
                  <a:schemeClr val="bg1"/>
                </a:solidFill>
              </a:rPr>
              <a:t>These define the core interests of the user we are targeting with our features.</a:t>
            </a:r>
          </a:p>
          <a:p>
            <a:pPr marL="0" lvl="0" indent="0">
              <a:buNone/>
            </a:pPr>
            <a:endParaRPr lang="en-US" sz="2400" dirty="0">
              <a:solidFill>
                <a:schemeClr val="bg1"/>
              </a:solidFill>
            </a:endParaRPr>
          </a:p>
          <a:p>
            <a:pPr marL="0" lvl="0" indent="0" algn="ctr">
              <a:buNone/>
            </a:pPr>
            <a:r>
              <a:rPr lang="en-US" sz="3500" dirty="0">
                <a:solidFill>
                  <a:schemeClr val="bg1"/>
                </a:solidFill>
              </a:rPr>
              <a:t>Example: Minecraft</a:t>
            </a:r>
          </a:p>
          <a:p>
            <a:endParaRPr lang="en-US" dirty="0">
              <a:solidFill>
                <a:schemeClr val="bg1"/>
              </a:solidFill>
            </a:endParaRPr>
          </a:p>
        </p:txBody>
      </p:sp>
      <p:pic>
        <p:nvPicPr>
          <p:cNvPr id="7" name="Picture 6" descr="A close up of a machine&#10;&#10;Description automatically generated">
            <a:extLst>
              <a:ext uri="{FF2B5EF4-FFF2-40B4-BE49-F238E27FC236}">
                <a16:creationId xmlns:a16="http://schemas.microsoft.com/office/drawing/2014/main" id="{804767F4-0432-4911-A21D-8CB84F3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279" y="2824010"/>
            <a:ext cx="2781323" cy="2672013"/>
          </a:xfrm>
          <a:prstGeom prst="rect">
            <a:avLst/>
          </a:prstGeom>
        </p:spPr>
      </p:pic>
      <p:sp>
        <p:nvSpPr>
          <p:cNvPr id="8" name="TextBox 7">
            <a:extLst>
              <a:ext uri="{FF2B5EF4-FFF2-40B4-BE49-F238E27FC236}">
                <a16:creationId xmlns:a16="http://schemas.microsoft.com/office/drawing/2014/main" id="{C4DED717-5DB9-4B4A-9D3B-401BF888BC89}"/>
              </a:ext>
            </a:extLst>
          </p:cNvPr>
          <p:cNvSpPr txBox="1"/>
          <p:nvPr/>
        </p:nvSpPr>
        <p:spPr>
          <a:xfrm>
            <a:off x="-270482" y="2824010"/>
            <a:ext cx="2927055" cy="193899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Collector: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requires the opportunity to gather items and build a large stockpile of items. </a:t>
            </a:r>
          </a:p>
        </p:txBody>
      </p:sp>
      <p:sp>
        <p:nvSpPr>
          <p:cNvPr id="10" name="TextBox 9">
            <a:extLst>
              <a:ext uri="{FF2B5EF4-FFF2-40B4-BE49-F238E27FC236}">
                <a16:creationId xmlns:a16="http://schemas.microsoft.com/office/drawing/2014/main" id="{521B9F56-829E-4EA9-B842-C523E2E1CE1B}"/>
              </a:ext>
            </a:extLst>
          </p:cNvPr>
          <p:cNvSpPr txBox="1"/>
          <p:nvPr/>
        </p:nvSpPr>
        <p:spPr>
          <a:xfrm>
            <a:off x="5740243" y="2824010"/>
            <a:ext cx="265336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Builder: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This user type enjoys creating different  imaginative items from the resources available.</a:t>
            </a:r>
          </a:p>
        </p:txBody>
      </p:sp>
      <p:pic>
        <p:nvPicPr>
          <p:cNvPr id="11" name="Picture 10" descr="A close up of an old building&#10;&#10;Description automatically generated">
            <a:extLst>
              <a:ext uri="{FF2B5EF4-FFF2-40B4-BE49-F238E27FC236}">
                <a16:creationId xmlns:a16="http://schemas.microsoft.com/office/drawing/2014/main" id="{F42DDAEA-DF09-4C9E-915E-141605169903}"/>
              </a:ext>
            </a:extLst>
          </p:cNvPr>
          <p:cNvPicPr>
            <a:picLocks noChangeAspect="1"/>
          </p:cNvPicPr>
          <p:nvPr/>
        </p:nvPicPr>
        <p:blipFill rotWithShape="1">
          <a:blip r:embed="rId3">
            <a:extLst>
              <a:ext uri="{28A0092B-C50C-407E-A947-70E740481C1C}">
                <a14:useLocalDpi xmlns:a14="http://schemas.microsoft.com/office/drawing/2010/main" val="0"/>
              </a:ext>
            </a:extLst>
          </a:blip>
          <a:srcRect l="20832" r="17169"/>
          <a:stretch/>
        </p:blipFill>
        <p:spPr>
          <a:xfrm>
            <a:off x="8393607" y="2824010"/>
            <a:ext cx="2945879" cy="2672013"/>
          </a:xfrm>
          <a:prstGeom prst="rect">
            <a:avLst/>
          </a:prstGeom>
        </p:spPr>
      </p:pic>
    </p:spTree>
    <p:extLst>
      <p:ext uri="{BB962C8B-B14F-4D97-AF65-F5344CB8AC3E}">
        <p14:creationId xmlns:p14="http://schemas.microsoft.com/office/powerpoint/2010/main" val="3462180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B9C489-19E9-44DE-B3BB-A1F4840B5B26}"/>
              </a:ext>
            </a:extLst>
          </p:cNvPr>
          <p:cNvSpPr>
            <a:spLocks noGrp="1"/>
          </p:cNvSpPr>
          <p:nvPr>
            <p:ph type="title"/>
          </p:nvPr>
        </p:nvSpPr>
        <p:spPr>
          <a:xfrm>
            <a:off x="0" y="0"/>
            <a:ext cx="10515600" cy="1112324"/>
          </a:xfrm>
        </p:spPr>
        <p:txBody>
          <a:bodyPr/>
          <a:lstStyle/>
          <a:p>
            <a:r>
              <a:rPr lang="en-US" dirty="0">
                <a:solidFill>
                  <a:schemeClr val="bg1"/>
                </a:solidFill>
              </a:rPr>
              <a:t>Principles of Design: General</a:t>
            </a:r>
          </a:p>
        </p:txBody>
      </p:sp>
      <p:sp>
        <p:nvSpPr>
          <p:cNvPr id="5" name="Rectangle 4">
            <a:extLst>
              <a:ext uri="{FF2B5EF4-FFF2-40B4-BE49-F238E27FC236}">
                <a16:creationId xmlns:a16="http://schemas.microsoft.com/office/drawing/2014/main" id="{474E87FF-A9F0-488F-A9D4-2EF2EECA59E4}"/>
              </a:ext>
            </a:extLst>
          </p:cNvPr>
          <p:cNvSpPr/>
          <p:nvPr/>
        </p:nvSpPr>
        <p:spPr>
          <a:xfrm>
            <a:off x="187123" y="1112323"/>
            <a:ext cx="11817751" cy="4014561"/>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Design from the user’s perspective, their experience: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What are they seeing, thinking and </a:t>
            </a:r>
            <a:r>
              <a:rPr kumimoji="0" lang="en-US" sz="24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FEELING</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as they move through your app/game?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Fulfill the user’s low level expectations, make them feel comfortable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Think about the difference between Microsoft Word &amp; Google Docs Format Painter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the user’s path or choices clear and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meaningful</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ayers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want to be successful (remember to avoid punishing failure)</a:t>
            </a:r>
          </a:p>
        </p:txBody>
      </p:sp>
      <p:pic>
        <p:nvPicPr>
          <p:cNvPr id="3" name="Picture 2" descr="A screenshot of a cell phone&#10;&#10;Description automatically generated">
            <a:extLst>
              <a:ext uri="{FF2B5EF4-FFF2-40B4-BE49-F238E27FC236}">
                <a16:creationId xmlns:a16="http://schemas.microsoft.com/office/drawing/2014/main" id="{6E28FCDD-FF18-4B6E-A35B-74D823390A62}"/>
              </a:ext>
            </a:extLst>
          </p:cNvPr>
          <p:cNvPicPr>
            <a:picLocks noChangeAspect="1"/>
          </p:cNvPicPr>
          <p:nvPr/>
        </p:nvPicPr>
        <p:blipFill rotWithShape="1">
          <a:blip r:embed="rId2">
            <a:extLst>
              <a:ext uri="{28A0092B-C50C-407E-A947-70E740481C1C}">
                <a14:useLocalDpi xmlns:a14="http://schemas.microsoft.com/office/drawing/2010/main" val="0"/>
              </a:ext>
            </a:extLst>
          </a:blip>
          <a:srcRect l="9594" t="15636" r="50000" b="22428"/>
          <a:stretch/>
        </p:blipFill>
        <p:spPr>
          <a:xfrm>
            <a:off x="7305575" y="2880359"/>
            <a:ext cx="1755006" cy="10972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F19C07-87A4-4500-8B17-E1B7E615DDF2}"/>
              </a:ext>
            </a:extLst>
          </p:cNvPr>
          <p:cNvPicPr>
            <a:picLocks noChangeAspect="1"/>
          </p:cNvPicPr>
          <p:nvPr/>
        </p:nvPicPr>
        <p:blipFill rotWithShape="1">
          <a:blip r:embed="rId3">
            <a:extLst>
              <a:ext uri="{28A0092B-C50C-407E-A947-70E740481C1C}">
                <a14:useLocalDpi xmlns:a14="http://schemas.microsoft.com/office/drawing/2010/main" val="0"/>
              </a:ext>
            </a:extLst>
          </a:blip>
          <a:srcRect t="15555"/>
          <a:stretch/>
        </p:blipFill>
        <p:spPr>
          <a:xfrm>
            <a:off x="5418741" y="2880359"/>
            <a:ext cx="1354516" cy="10972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B255FA2-437E-4BCB-8A0D-41246B895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264" y="4291387"/>
            <a:ext cx="2117613" cy="2213868"/>
          </a:xfrm>
          <a:prstGeom prst="rect">
            <a:avLst/>
          </a:prstGeom>
        </p:spPr>
      </p:pic>
    </p:spTree>
    <p:extLst>
      <p:ext uri="{BB962C8B-B14F-4D97-AF65-F5344CB8AC3E}">
        <p14:creationId xmlns:p14="http://schemas.microsoft.com/office/powerpoint/2010/main" val="1483108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2107119" cy="141006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Determine your constraints.  Constraints lead to better designs.</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Times New Roman" panose="02020603050405020304" pitchFamily="18" charset="0"/>
              </a:rPr>
              <a:t>Remember: Everything you design should be a loop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person wearing a white shirt and black text&#10;&#10;Description automatically generated">
            <a:extLst>
              <a:ext uri="{FF2B5EF4-FFF2-40B4-BE49-F238E27FC236}">
                <a16:creationId xmlns:a16="http://schemas.microsoft.com/office/drawing/2014/main" id="{ACCF19F5-6D6D-48CC-B8D8-B12B9459C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832" y="1802698"/>
            <a:ext cx="4211606" cy="4203200"/>
          </a:xfrm>
          <a:prstGeom prst="rect">
            <a:avLst/>
          </a:prstGeom>
        </p:spPr>
      </p:pic>
    </p:spTree>
    <p:extLst>
      <p:ext uri="{BB962C8B-B14F-4D97-AF65-F5344CB8AC3E}">
        <p14:creationId xmlns:p14="http://schemas.microsoft.com/office/powerpoint/2010/main" val="161722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44D-F77A-4171-8570-C0AF2D26C0B0}"/>
              </a:ext>
            </a:extLst>
          </p:cNvPr>
          <p:cNvSpPr>
            <a:spLocks noGrp="1"/>
          </p:cNvSpPr>
          <p:nvPr>
            <p:ph type="title"/>
          </p:nvPr>
        </p:nvSpPr>
        <p:spPr>
          <a:xfrm>
            <a:off x="0" y="0"/>
            <a:ext cx="10515600" cy="1112324"/>
          </a:xfrm>
        </p:spPr>
        <p:txBody>
          <a:bodyPr/>
          <a:lstStyle/>
          <a:p>
            <a:r>
              <a:rPr lang="en-US" dirty="0">
                <a:solidFill>
                  <a:schemeClr val="bg1"/>
                </a:solidFill>
              </a:rPr>
              <a:t>Principles of Game Design: General</a:t>
            </a:r>
          </a:p>
        </p:txBody>
      </p:sp>
      <p:sp>
        <p:nvSpPr>
          <p:cNvPr id="3" name="Rectangle 2">
            <a:extLst>
              <a:ext uri="{FF2B5EF4-FFF2-40B4-BE49-F238E27FC236}">
                <a16:creationId xmlns:a16="http://schemas.microsoft.com/office/drawing/2014/main" id="{E6639C36-2D79-4E30-8DFC-27DA3A214D1A}"/>
              </a:ext>
            </a:extLst>
          </p:cNvPr>
          <p:cNvSpPr/>
          <p:nvPr/>
        </p:nvSpPr>
        <p:spPr>
          <a:xfrm>
            <a:off x="42440" y="1125053"/>
            <a:ext cx="12107119" cy="47135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Immersion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We will talk quite a bit more about this, VR has a different set of issues in this area</a:t>
            </a:r>
            <a:endPar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Absence is the enemy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When something is missing it is stands out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B74E62DD-202D-470D-BFC9-98FB420D3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072" y="2573553"/>
            <a:ext cx="4483969" cy="2767249"/>
          </a:xfrm>
          <a:prstGeom prst="rect">
            <a:avLst/>
          </a:prstGeom>
        </p:spPr>
      </p:pic>
    </p:spTree>
    <p:extLst>
      <p:ext uri="{BB962C8B-B14F-4D97-AF65-F5344CB8AC3E}">
        <p14:creationId xmlns:p14="http://schemas.microsoft.com/office/powerpoint/2010/main" val="3785189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F020-82EB-4A5A-A6F9-9D9D124EE095}"/>
              </a:ext>
            </a:extLst>
          </p:cNvPr>
          <p:cNvSpPr>
            <a:spLocks noGrp="1"/>
          </p:cNvSpPr>
          <p:nvPr>
            <p:ph type="title"/>
          </p:nvPr>
        </p:nvSpPr>
        <p:spPr>
          <a:xfrm>
            <a:off x="0" y="0"/>
            <a:ext cx="10515600" cy="1112324"/>
          </a:xfrm>
        </p:spPr>
        <p:txBody>
          <a:bodyPr/>
          <a:lstStyle/>
          <a:p>
            <a:r>
              <a:rPr lang="en-US" dirty="0">
                <a:solidFill>
                  <a:schemeClr val="bg1"/>
                </a:solidFill>
              </a:rPr>
              <a:t>Principles of Design: For Games</a:t>
            </a:r>
          </a:p>
        </p:txBody>
      </p:sp>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2228880"/>
          </a:xfrm>
          <a:prstGeom prst="rect">
            <a:avLst/>
          </a:prstGeom>
        </p:spPr>
        <p:txBody>
          <a:bodyPr wrap="square">
            <a:spAutoFit/>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REMEMBER to Iterate to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trust your view of fun </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Get audiences of people that fit your player types to test your game</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When they tell you its fun you have something</a:t>
            </a:r>
          </a:p>
        </p:txBody>
      </p:sp>
    </p:spTree>
    <p:extLst>
      <p:ext uri="{BB962C8B-B14F-4D97-AF65-F5344CB8AC3E}">
        <p14:creationId xmlns:p14="http://schemas.microsoft.com/office/powerpoint/2010/main" val="1299814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The Top Down Design Process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0" y="1097280"/>
            <a:ext cx="8341568" cy="9233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 y="1046834"/>
            <a:ext cx="12192000"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We are going to put </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yo</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u on a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Your team will decide on a design idea which you will submit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Your team will Figure out your audience and then create a High level Vision Canvas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Do a mid-l</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evel</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breakdown of the design leading to a strong list of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Game Loop: Mid level action flow (still fairly general) showing how the app/game 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Beat by Beat: Narrative walk through of the actions/play used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Create a prioritized list of the features/systems in your app/game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This will give you the elements you need to start building your project plan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19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73736" y="1051560"/>
            <a:ext cx="5454178" cy="51398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layout is important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App/Game Name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Descriptive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Genre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Inspirations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Targets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Foundational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Systems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E1FF07BD-C29D-4CAB-9A46-D3BF68036CD6}"/>
              </a:ext>
            </a:extLst>
          </p:cNvPr>
          <p:cNvGraphicFramePr>
            <a:graphicFrameLocks noGrp="1"/>
          </p:cNvGraphicFramePr>
          <p:nvPr>
            <p:extLst/>
          </p:nvPr>
        </p:nvGraphicFramePr>
        <p:xfrm>
          <a:off x="3792354" y="1051560"/>
          <a:ext cx="8225910" cy="5509205"/>
        </p:xfrm>
        <a:graphic>
          <a:graphicData uri="http://schemas.openxmlformats.org/drawingml/2006/table">
            <a:tbl>
              <a:tblPr/>
              <a:tblGrid>
                <a:gridCol w="1680251">
                  <a:extLst>
                    <a:ext uri="{9D8B030D-6E8A-4147-A177-3AD203B41FA5}">
                      <a16:colId xmlns:a16="http://schemas.microsoft.com/office/drawing/2014/main" val="863257311"/>
                    </a:ext>
                  </a:extLst>
                </a:gridCol>
                <a:gridCol w="1125700">
                  <a:extLst>
                    <a:ext uri="{9D8B030D-6E8A-4147-A177-3AD203B41FA5}">
                      <a16:colId xmlns:a16="http://schemas.microsoft.com/office/drawing/2014/main" val="2552829264"/>
                    </a:ext>
                  </a:extLst>
                </a:gridCol>
                <a:gridCol w="1882819">
                  <a:extLst>
                    <a:ext uri="{9D8B030D-6E8A-4147-A177-3AD203B41FA5}">
                      <a16:colId xmlns:a16="http://schemas.microsoft.com/office/drawing/2014/main" val="3637504218"/>
                    </a:ext>
                  </a:extLst>
                </a:gridCol>
                <a:gridCol w="1700021">
                  <a:extLst>
                    <a:ext uri="{9D8B030D-6E8A-4147-A177-3AD203B41FA5}">
                      <a16:colId xmlns:a16="http://schemas.microsoft.com/office/drawing/2014/main" val="396917266"/>
                    </a:ext>
                  </a:extLst>
                </a:gridCol>
                <a:gridCol w="1837119">
                  <a:extLst>
                    <a:ext uri="{9D8B030D-6E8A-4147-A177-3AD203B41FA5}">
                      <a16:colId xmlns:a16="http://schemas.microsoft.com/office/drawing/2014/main" val="533619470"/>
                    </a:ext>
                  </a:extLst>
                </a:gridCol>
              </a:tblGrid>
              <a:tr h="27923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196385">
                <a:tc gridSpan="3">
                  <a:txBody>
                    <a:bodyPr/>
                    <a:lstStyle/>
                    <a:p>
                      <a:pPr rtl="0" fontAlgn="b"/>
                      <a:r>
                        <a:rPr lang="en-US" sz="1100" b="0" i="1" dirty="0">
                          <a:solidFill>
                            <a:srgbClr val="000000"/>
                          </a:solidFill>
                          <a:effectLst/>
                          <a:latin typeface="Calibri" panose="020F0502020204030204" pitchFamily="34" charset="0"/>
                        </a:rPr>
                        <a:t>App/Game Name</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865835602"/>
                  </a:ext>
                </a:extLst>
              </a:tr>
              <a:tr h="163245">
                <a:tc gridSpan="2">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58070">
                <a:tc>
                  <a:txBody>
                    <a:bodyPr/>
                    <a:lstStyle/>
                    <a:p>
                      <a:pPr algn="ctr" rtl="0" fontAlgn="b"/>
                      <a:r>
                        <a:rPr lang="en-US" sz="1600" b="0" i="1" dirty="0">
                          <a:solidFill>
                            <a:srgbClr val="000000"/>
                          </a:solidFill>
                          <a:effectLst/>
                          <a:latin typeface="Calibri" panose="020F0502020204030204" pitchFamily="34" charset="0"/>
                        </a:rPr>
                        <a:t>Inspirations</a:t>
                      </a:r>
                    </a:p>
                    <a:p>
                      <a:pPr algn="ctr" rtl="0" fontAlgn="b"/>
                      <a:r>
                        <a:rPr lang="en-US" sz="12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600" b="0" i="1" dirty="0">
                          <a:solidFill>
                            <a:srgbClr val="000000"/>
                          </a:solidFill>
                          <a:effectLst/>
                          <a:latin typeface="Calibri" panose="020F0502020204030204" pitchFamily="34" charset="0"/>
                        </a:rPr>
                        <a:t>Genre</a:t>
                      </a:r>
                    </a:p>
                    <a:p>
                      <a:pPr algn="ctr" rtl="0" fontAlgn="b"/>
                      <a:r>
                        <a:rPr lang="en-US" sz="12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600" b="0" i="1" dirty="0">
                          <a:solidFill>
                            <a:srgbClr val="000000"/>
                          </a:solidFill>
                          <a:effectLst/>
                          <a:latin typeface="Calibri" panose="020F0502020204030204" pitchFamily="34" charset="0"/>
                        </a:rPr>
                        <a:t>Core Pillars</a:t>
                      </a:r>
                    </a:p>
                    <a:p>
                      <a:pPr algn="ctr" rtl="0" fontAlgn="b"/>
                      <a:r>
                        <a:rPr lang="en-US" sz="1100" b="0" i="1" dirty="0">
                          <a:solidFill>
                            <a:srgbClr val="000000"/>
                          </a:solidFill>
                          <a:effectLst/>
                          <a:latin typeface="Arial" panose="020B0604020202020204" pitchFamily="34" charset="0"/>
                        </a:rPr>
                        <a:t>(in the form "Player can...")</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600" b="0" i="1" dirty="0">
                          <a:solidFill>
                            <a:srgbClr val="000000"/>
                          </a:solidFill>
                          <a:effectLst/>
                          <a:latin typeface="Calibri" panose="020F0502020204030204" pitchFamily="34" charset="0"/>
                        </a:rPr>
                        <a:t>Core Systems</a:t>
                      </a:r>
                    </a:p>
                    <a:p>
                      <a:pPr algn="ctr" rtl="0" fontAlgn="b"/>
                      <a:r>
                        <a:rPr lang="en-US" sz="1100" b="0" i="1" dirty="0">
                          <a:solidFill>
                            <a:srgbClr val="000000"/>
                          </a:solidFill>
                          <a:effectLst/>
                          <a:latin typeface="Calibri" panose="020F0502020204030204" pitchFamily="34" charset="0"/>
                        </a:rPr>
                        <a:t> (ex: Save/Load or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600" b="0" i="1" dirty="0">
                          <a:solidFill>
                            <a:srgbClr val="000000"/>
                          </a:solidFill>
                          <a:effectLst/>
                          <a:latin typeface="Calibri" panose="020F0502020204030204" pitchFamily="34" charset="0"/>
                        </a:rPr>
                        <a:t>User Experience</a:t>
                      </a:r>
                    </a:p>
                    <a:p>
                      <a:pPr algn="ctr" rtl="0" fontAlgn="b"/>
                      <a:r>
                        <a:rPr lang="en-US" sz="1050" b="0" i="1" dirty="0">
                          <a:solidFill>
                            <a:srgbClr val="000000"/>
                          </a:solidFill>
                          <a:effectLst/>
                          <a:latin typeface="Arial" panose="020B0604020202020204" pitchFamily="34" charset="0"/>
                        </a:rPr>
                        <a:t> (the emotion elicited)</a:t>
                      </a:r>
                      <a:endParaRPr lang="en-US" sz="12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410440">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IP/World</a:t>
                      </a:r>
                    </a:p>
                    <a:p>
                      <a:pPr algn="ctr" rtl="0" fontAlgn="b"/>
                      <a:r>
                        <a:rPr lang="en-US" sz="110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10440">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Player Types</a:t>
                      </a:r>
                    </a:p>
                    <a:p>
                      <a:pPr algn="ctr" rtl="0" fontAlgn="b"/>
                      <a:r>
                        <a:rPr lang="en-US" sz="110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Tree>
    <p:extLst>
      <p:ext uri="{BB962C8B-B14F-4D97-AF65-F5344CB8AC3E}">
        <p14:creationId xmlns:p14="http://schemas.microsoft.com/office/powerpoint/2010/main" val="2110883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7710"/>
          <a:stretch/>
        </p:blipFill>
        <p:spPr>
          <a:xfrm>
            <a:off x="7735452" y="2003471"/>
            <a:ext cx="4155270" cy="2482468"/>
          </a:xfrm>
          <a:prstGeom prst="rect">
            <a:avLst/>
          </a:prstGeom>
        </p:spPr>
      </p:pic>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Considering/Describing the Audience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73736" y="1051560"/>
            <a:ext cx="11828967" cy="52937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Design requires consideration for an audience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Designers often design for an audience of 1</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Platforms help define the audience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Mobile, iOS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Console/PC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style provides another level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First person/3</a:t>
            </a:r>
            <a:r>
              <a:rPr kumimoji="0" lang="en-US" sz="20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/God game (real time/turn based)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Non-game apps have methods/styles users expect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Genre can constrain it even more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RPG, Open World, Shooter, Platformer, etc.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Spreadsheet, Written Doc, Travelogue,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Of course it all blends somewhat but people have preferences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And you can go even lower (we defined our own)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games we use: rule breaker, grinder, collaborator, customizer</a:t>
            </a: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Define them any way you want but be consistent and make sure the team understands the target.</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peech Bubble: Oval 2">
            <a:extLst>
              <a:ext uri="{FF2B5EF4-FFF2-40B4-BE49-F238E27FC236}">
                <a16:creationId xmlns:a16="http://schemas.microsoft.com/office/drawing/2014/main" id="{FC9D5977-A531-4DA1-A2F4-D9F52638D783}"/>
              </a:ext>
            </a:extLst>
          </p:cNvPr>
          <p:cNvSpPr/>
          <p:nvPr/>
        </p:nvSpPr>
        <p:spPr>
          <a:xfrm flipH="1">
            <a:off x="10274710" y="1258529"/>
            <a:ext cx="888425" cy="845574"/>
          </a:xfrm>
          <a:prstGeom prst="wedgeEllipseCallout">
            <a:avLst>
              <a:gd name="adj1" fmla="val -35266"/>
              <a:gd name="adj2" fmla="val 101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You Suck</a:t>
            </a:r>
          </a:p>
        </p:txBody>
      </p:sp>
    </p:spTree>
    <p:extLst>
      <p:ext uri="{BB962C8B-B14F-4D97-AF65-F5344CB8AC3E}">
        <p14:creationId xmlns:p14="http://schemas.microsoft.com/office/powerpoint/2010/main" val="26726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App/Game Specifics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0" y="1066129"/>
            <a:ext cx="1174420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High Level elements that drive the Player Experience	</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Red </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Alert 2, Westwood)</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user will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Core Systems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Systems that support key actions in the app/game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Points to key low level systems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Examples: Navigation, Melee combat, etc.</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378" y="2050599"/>
            <a:ext cx="5521830" cy="34511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378" y="2140890"/>
            <a:ext cx="5521830" cy="34671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378" y="2156846"/>
            <a:ext cx="5521830" cy="34511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2378" y="2172802"/>
            <a:ext cx="5521830" cy="3451144"/>
          </a:xfrm>
          <a:prstGeom prst="rect">
            <a:avLst/>
          </a:prstGeom>
        </p:spPr>
      </p:pic>
    </p:spTree>
    <p:extLst>
      <p:ext uri="{BB962C8B-B14F-4D97-AF65-F5344CB8AC3E}">
        <p14:creationId xmlns:p14="http://schemas.microsoft.com/office/powerpoint/2010/main" val="27664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My 30 Game Industry Career is a sine wave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black sign with white text&#10;&#10;Description generated with very high confidence">
            <a:extLst>
              <a:ext uri="{FF2B5EF4-FFF2-40B4-BE49-F238E27FC236}">
                <a16:creationId xmlns:a16="http://schemas.microsoft.com/office/drawing/2014/main" id="{CDA3C03F-6022-4ACC-B94A-4F8E3EEB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100" y="1560948"/>
            <a:ext cx="1489258" cy="930786"/>
          </a:xfrm>
          <a:prstGeom prst="rect">
            <a:avLst/>
          </a:prstGeom>
        </p:spPr>
      </p:pic>
      <p:pic>
        <p:nvPicPr>
          <p:cNvPr id="3074" name="Picture 2" descr="Image result for sine wave">
            <a:extLst>
              <a:ext uri="{FF2B5EF4-FFF2-40B4-BE49-F238E27FC236}">
                <a16:creationId xmlns:a16="http://schemas.microsoft.com/office/drawing/2014/main" id="{9C5A5A14-3193-4E26-83BB-9238D97CD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52" t="-4067" r="59657" b="-7400"/>
          <a:stretch/>
        </p:blipFill>
        <p:spPr bwMode="auto">
          <a:xfrm>
            <a:off x="508420" y="2553821"/>
            <a:ext cx="9911237" cy="19433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C266A5-F6D6-49FF-AF1C-46EA9D0C2C8D}"/>
              </a:ext>
            </a:extLst>
          </p:cNvPr>
          <p:cNvSpPr txBox="1"/>
          <p:nvPr/>
        </p:nvSpPr>
        <p:spPr>
          <a:xfrm>
            <a:off x="3293614" y="1257968"/>
            <a:ext cx="865573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SSI: Developer and Publisher - PROS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Amazing people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golden age, worked on every kind of game imaginable</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Produced lots of games in every genre from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Eports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RTS, RPG, Wargame, &amp; shooters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Learned production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Filled about every position in the hierarchy</a:t>
            </a:r>
          </a:p>
        </p:txBody>
      </p:sp>
      <p:sp>
        <p:nvSpPr>
          <p:cNvPr id="10" name="TextBox 9">
            <a:extLst>
              <a:ext uri="{FF2B5EF4-FFF2-40B4-BE49-F238E27FC236}">
                <a16:creationId xmlns:a16="http://schemas.microsoft.com/office/drawing/2014/main" id="{578FB33C-D817-47F3-AC03-43E7A772DDCC}"/>
              </a:ext>
            </a:extLst>
          </p:cNvPr>
          <p:cNvSpPr txBox="1"/>
          <p:nvPr/>
        </p:nvSpPr>
        <p:spPr>
          <a:xfrm>
            <a:off x="3293614" y="4497123"/>
            <a:ext cx="865573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SSI: Developer and Publisher - CONS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Did external production primary, missed some of the team management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company was privately owned, couldn’t sustain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Had to sell (3 times) and each new buyer was an adventure in ineptitude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Went through a layoff</a:t>
            </a:r>
          </a:p>
        </p:txBody>
      </p:sp>
    </p:spTree>
    <p:extLst>
      <p:ext uri="{BB962C8B-B14F-4D97-AF65-F5344CB8AC3E}">
        <p14:creationId xmlns:p14="http://schemas.microsoft.com/office/powerpoint/2010/main" val="88090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Design Docs Process: Simple Action Loop</a:t>
            </a:r>
          </a:p>
        </p:txBody>
      </p:sp>
      <p:grpSp>
        <p:nvGrpSpPr>
          <p:cNvPr id="14" name="Group 13">
            <a:extLst>
              <a:ext uri="{FF2B5EF4-FFF2-40B4-BE49-F238E27FC236}">
                <a16:creationId xmlns:a16="http://schemas.microsoft.com/office/drawing/2014/main" id="{F3AD2A15-14A2-415B-A675-BBB877517A5C}"/>
              </a:ext>
            </a:extLst>
          </p:cNvPr>
          <p:cNvGrpSpPr/>
          <p:nvPr/>
        </p:nvGrpSpPr>
        <p:grpSpPr>
          <a:xfrm>
            <a:off x="1502279" y="2322669"/>
            <a:ext cx="8199473" cy="2324325"/>
            <a:chOff x="1502279" y="2322669"/>
            <a:chExt cx="8199473" cy="2324325"/>
          </a:xfrm>
        </p:grpSpPr>
        <p:sp>
          <p:nvSpPr>
            <p:cNvPr id="76" name="Arrow: Bent-Up 75">
              <a:extLst>
                <a:ext uri="{FF2B5EF4-FFF2-40B4-BE49-F238E27FC236}">
                  <a16:creationId xmlns:a16="http://schemas.microsoft.com/office/drawing/2014/main" id="{A10F9ADC-BB83-4C57-86B7-3FC34863D5B6}"/>
                </a:ext>
              </a:extLst>
            </p:cNvPr>
            <p:cNvSpPr/>
            <p:nvPr/>
          </p:nvSpPr>
          <p:spPr>
            <a:xfrm flipH="1">
              <a:off x="4219656" y="3981589"/>
              <a:ext cx="1659497" cy="608969"/>
            </a:xfrm>
            <a:prstGeom prst="bentUpArrow">
              <a:avLst>
                <a:gd name="adj1" fmla="val 25000"/>
                <a:gd name="adj2" fmla="val 26950"/>
                <a:gd name="adj3" fmla="val 23754"/>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EB71F2B-7447-4A10-B873-F7B936728BDC}"/>
                </a:ext>
              </a:extLst>
            </p:cNvPr>
            <p:cNvSpPr/>
            <p:nvPr/>
          </p:nvSpPr>
          <p:spPr>
            <a:xfrm>
              <a:off x="1502279" y="3075231"/>
              <a:ext cx="874014"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S01</a:t>
              </a:r>
            </a:p>
          </p:txBody>
        </p:sp>
        <p:sp>
          <p:nvSpPr>
            <p:cNvPr id="7" name="Rectangle 6">
              <a:extLst>
                <a:ext uri="{FF2B5EF4-FFF2-40B4-BE49-F238E27FC236}">
                  <a16:creationId xmlns:a16="http://schemas.microsoft.com/office/drawing/2014/main" id="{8A80CC62-1DDF-4000-9BC6-2C615AE90C1A}"/>
                </a:ext>
              </a:extLst>
            </p:cNvPr>
            <p:cNvSpPr/>
            <p:nvPr/>
          </p:nvSpPr>
          <p:spPr>
            <a:xfrm>
              <a:off x="3696616" y="3109199"/>
              <a:ext cx="1059829"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 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S02</a:t>
              </a:r>
            </a:p>
          </p:txBody>
        </p:sp>
        <p:sp>
          <p:nvSpPr>
            <p:cNvPr id="13" name="Rectangle 12">
              <a:extLst>
                <a:ext uri="{FF2B5EF4-FFF2-40B4-BE49-F238E27FC236}">
                  <a16:creationId xmlns:a16="http://schemas.microsoft.com/office/drawing/2014/main" id="{5770245F-AA13-4035-A0F7-C98E92C9D9D0}"/>
                </a:ext>
              </a:extLst>
            </p:cNvPr>
            <p:cNvSpPr/>
            <p:nvPr/>
          </p:nvSpPr>
          <p:spPr>
            <a:xfrm>
              <a:off x="5970803" y="3113670"/>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S03</a:t>
              </a:r>
            </a:p>
          </p:txBody>
        </p:sp>
        <p:sp>
          <p:nvSpPr>
            <p:cNvPr id="29" name="Rectangle 28">
              <a:extLst>
                <a:ext uri="{FF2B5EF4-FFF2-40B4-BE49-F238E27FC236}">
                  <a16:creationId xmlns:a16="http://schemas.microsoft.com/office/drawing/2014/main" id="{348811DD-FC9B-4EEC-916A-A3E6BBD8502E}"/>
                </a:ext>
              </a:extLst>
            </p:cNvPr>
            <p:cNvSpPr/>
            <p:nvPr/>
          </p:nvSpPr>
          <p:spPr>
            <a:xfrm>
              <a:off x="8743284" y="3075231"/>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Combat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S04</a:t>
              </a:r>
            </a:p>
          </p:txBody>
        </p:sp>
        <p:sp>
          <p:nvSpPr>
            <p:cNvPr id="81" name="Arrow: Bent-Up 80">
              <a:extLst>
                <a:ext uri="{FF2B5EF4-FFF2-40B4-BE49-F238E27FC236}">
                  <a16:creationId xmlns:a16="http://schemas.microsoft.com/office/drawing/2014/main" id="{9920ECEF-86ED-4060-8395-2D65517C26C1}"/>
                </a:ext>
              </a:extLst>
            </p:cNvPr>
            <p:cNvSpPr/>
            <p:nvPr/>
          </p:nvSpPr>
          <p:spPr>
            <a:xfrm rot="16200000">
              <a:off x="8761320" y="2316331"/>
              <a:ext cx="643433" cy="656110"/>
            </a:xfrm>
            <a:prstGeom prst="bentUpArrow">
              <a:avLst>
                <a:gd name="adj1" fmla="val 20058"/>
                <a:gd name="adj2" fmla="val 2500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Bent-Up 41">
              <a:extLst>
                <a:ext uri="{FF2B5EF4-FFF2-40B4-BE49-F238E27FC236}">
                  <a16:creationId xmlns:a16="http://schemas.microsoft.com/office/drawing/2014/main" id="{9B44D0B6-FDF4-41EE-A090-DB40355B2444}"/>
                </a:ext>
              </a:extLst>
            </p:cNvPr>
            <p:cNvSpPr/>
            <p:nvPr/>
          </p:nvSpPr>
          <p:spPr>
            <a:xfrm rot="10800000">
              <a:off x="6306280"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Up 53">
              <a:extLst>
                <a:ext uri="{FF2B5EF4-FFF2-40B4-BE49-F238E27FC236}">
                  <a16:creationId xmlns:a16="http://schemas.microsoft.com/office/drawing/2014/main" id="{18C64451-0292-4852-BE50-D1B2F9C2CC8C}"/>
                </a:ext>
              </a:extLst>
            </p:cNvPr>
            <p:cNvSpPr/>
            <p:nvPr/>
          </p:nvSpPr>
          <p:spPr>
            <a:xfrm rot="5400000">
              <a:off x="7670382" y="2573629"/>
              <a:ext cx="366856" cy="1665782"/>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Up 54">
              <a:extLst>
                <a:ext uri="{FF2B5EF4-FFF2-40B4-BE49-F238E27FC236}">
                  <a16:creationId xmlns:a16="http://schemas.microsoft.com/office/drawing/2014/main" id="{A5001389-1600-4154-8653-2BFBBC918F1E}"/>
                </a:ext>
              </a:extLst>
            </p:cNvPr>
            <p:cNvSpPr/>
            <p:nvPr/>
          </p:nvSpPr>
          <p:spPr>
            <a:xfrm rot="5400000">
              <a:off x="5233725" y="2860071"/>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Up 55">
              <a:extLst>
                <a:ext uri="{FF2B5EF4-FFF2-40B4-BE49-F238E27FC236}">
                  <a16:creationId xmlns:a16="http://schemas.microsoft.com/office/drawing/2014/main" id="{04E12182-493F-4AF6-B145-ECFFA47DE3DD}"/>
                </a:ext>
              </a:extLst>
            </p:cNvPr>
            <p:cNvSpPr/>
            <p:nvPr/>
          </p:nvSpPr>
          <p:spPr>
            <a:xfrm rot="5400000">
              <a:off x="2961207" y="2915367"/>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Bent-Up 56">
              <a:extLst>
                <a:ext uri="{FF2B5EF4-FFF2-40B4-BE49-F238E27FC236}">
                  <a16:creationId xmlns:a16="http://schemas.microsoft.com/office/drawing/2014/main" id="{F2FDD7A3-3749-4899-BE31-1FDD62B3C655}"/>
                </a:ext>
              </a:extLst>
            </p:cNvPr>
            <p:cNvSpPr/>
            <p:nvPr/>
          </p:nvSpPr>
          <p:spPr>
            <a:xfrm rot="16200000" flipH="1">
              <a:off x="7427329" y="2663231"/>
              <a:ext cx="608967" cy="3358560"/>
            </a:xfrm>
            <a:prstGeom prst="bentUpArrow">
              <a:avLst>
                <a:gd name="adj1" fmla="val 23933"/>
                <a:gd name="adj2" fmla="val 25000"/>
                <a:gd name="adj3" fmla="val 25000"/>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Up 57">
              <a:extLst>
                <a:ext uri="{FF2B5EF4-FFF2-40B4-BE49-F238E27FC236}">
                  <a16:creationId xmlns:a16="http://schemas.microsoft.com/office/drawing/2014/main" id="{B5652ACE-0D38-482C-9A5A-37F0A935A9E5}"/>
                </a:ext>
              </a:extLst>
            </p:cNvPr>
            <p:cNvSpPr/>
            <p:nvPr/>
          </p:nvSpPr>
          <p:spPr>
            <a:xfrm rot="5400000" flipV="1">
              <a:off x="2857514" y="3170887"/>
              <a:ext cx="286273" cy="1124395"/>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Up 58">
              <a:extLst>
                <a:ext uri="{FF2B5EF4-FFF2-40B4-BE49-F238E27FC236}">
                  <a16:creationId xmlns:a16="http://schemas.microsoft.com/office/drawing/2014/main" id="{8C577903-D16A-439F-A09F-2ABD613F8B62}"/>
                </a:ext>
              </a:extLst>
            </p:cNvPr>
            <p:cNvSpPr/>
            <p:nvPr/>
          </p:nvSpPr>
          <p:spPr>
            <a:xfrm rot="5400000" flipV="1">
              <a:off x="5207184" y="3150458"/>
              <a:ext cx="286274" cy="1057668"/>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1255D7F-4754-4B5A-9BE2-DABC539882A8}"/>
                </a:ext>
              </a:extLst>
            </p:cNvPr>
            <p:cNvSpPr txBox="1"/>
            <p:nvPr/>
          </p:nvSpPr>
          <p:spPr>
            <a:xfrm>
              <a:off x="7460478" y="4128631"/>
              <a:ext cx="802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Death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C5B7CFDB-5FF0-4E56-8DC7-F42F5E01C448}"/>
                </a:ext>
              </a:extLst>
            </p:cNvPr>
            <p:cNvSpPr txBox="1"/>
            <p:nvPr/>
          </p:nvSpPr>
          <p:spPr>
            <a:xfrm>
              <a:off x="7121750" y="2541754"/>
              <a:ext cx="13353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Lose, repeat</a:t>
              </a:r>
            </a:p>
          </p:txBody>
        </p:sp>
        <p:sp>
          <p:nvSpPr>
            <p:cNvPr id="60" name="Arrow: Bent-Up 59">
              <a:extLst>
                <a:ext uri="{FF2B5EF4-FFF2-40B4-BE49-F238E27FC236}">
                  <a16:creationId xmlns:a16="http://schemas.microsoft.com/office/drawing/2014/main" id="{D7965826-0657-4DEC-BB7F-C33BB27402F7}"/>
                </a:ext>
              </a:extLst>
            </p:cNvPr>
            <p:cNvSpPr/>
            <p:nvPr/>
          </p:nvSpPr>
          <p:spPr>
            <a:xfrm rot="10800000">
              <a:off x="3857579"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3990403-D0A9-4B6B-8D5D-949B6B7A2DF9}"/>
                </a:ext>
              </a:extLst>
            </p:cNvPr>
            <p:cNvSpPr txBox="1"/>
            <p:nvPr/>
          </p:nvSpPr>
          <p:spPr>
            <a:xfrm>
              <a:off x="4086632" y="2575156"/>
              <a:ext cx="2101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Win/Lose, no repeat</a:t>
              </a:r>
            </a:p>
          </p:txBody>
        </p:sp>
      </p:grpSp>
    </p:spTree>
    <p:extLst>
      <p:ext uri="{BB962C8B-B14F-4D97-AF65-F5344CB8AC3E}">
        <p14:creationId xmlns:p14="http://schemas.microsoft.com/office/powerpoint/2010/main" val="691616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a:t>
            </a:r>
          </a:p>
        </p:txBody>
      </p:sp>
      <p:sp>
        <p:nvSpPr>
          <p:cNvPr id="10" name="TextBox 9"/>
          <p:cNvSpPr txBox="1"/>
          <p:nvPr/>
        </p:nvSpPr>
        <p:spPr>
          <a:xfrm>
            <a:off x="91439" y="1097280"/>
            <a:ext cx="11927841" cy="5816977"/>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Virtual Reality</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Design Processes</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Jan 28th</a:t>
            </a: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2" indent="0" algn="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panose="020F0502020204030204"/>
                <a:ea typeface="+mn-ea"/>
                <a:cs typeface="+mn-cs"/>
              </a:rPr>
              <a:t>(For internal use only)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682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1097280"/>
            <a:ext cx="12038122" cy="5047536"/>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Design Phase (Discovery) is coming up</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Starts with Team creation</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Survey should go out end of this week</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Teams should be built the week after</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Concept proposal will be due a week after team formation</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Discovery documents will be due Feb. 22</a:t>
            </a:r>
            <a:r>
              <a:rPr kumimoji="0" lang="en-US" sz="2400" b="0" i="0" u="none" strike="noStrike" kern="1200" cap="none" spc="0" normalizeH="0" baseline="30000" noProof="0" dirty="0">
                <a:ln>
                  <a:noFill/>
                </a:ln>
                <a:solidFill>
                  <a:prstClr val="white"/>
                </a:solidFill>
                <a:effectLst/>
                <a:uLnTx/>
                <a:uFillTx/>
                <a:latin typeface="Calibri" panose="020F0502020204030204"/>
                <a:ea typeface="+mn-ea"/>
                <a:cs typeface="+mn-cs"/>
              </a:rPr>
              <a:t>th</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Discovery Docs include</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High Level Vision Canvas </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Action Loop or Loops</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Feature List</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Team Milestone plans for Pre-Production (2 weeks, ending March 8th)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80C564-8AD0-4C9A-9B9E-793907D332BC}"/>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Design Elements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76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73736" y="1051560"/>
            <a:ext cx="5454178" cy="51398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The layout is important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App/Game Name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Descriptive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Genre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Inspirations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Targets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Types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Foundational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Systems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E1FF07BD-C29D-4CAB-9A46-D3BF68036CD6}"/>
              </a:ext>
            </a:extLst>
          </p:cNvPr>
          <p:cNvGraphicFramePr>
            <a:graphicFrameLocks noGrp="1"/>
          </p:cNvGraphicFramePr>
          <p:nvPr>
            <p:extLst/>
          </p:nvPr>
        </p:nvGraphicFramePr>
        <p:xfrm>
          <a:off x="3792354" y="1051560"/>
          <a:ext cx="8225910" cy="5509205"/>
        </p:xfrm>
        <a:graphic>
          <a:graphicData uri="http://schemas.openxmlformats.org/drawingml/2006/table">
            <a:tbl>
              <a:tblPr/>
              <a:tblGrid>
                <a:gridCol w="1680251">
                  <a:extLst>
                    <a:ext uri="{9D8B030D-6E8A-4147-A177-3AD203B41FA5}">
                      <a16:colId xmlns:a16="http://schemas.microsoft.com/office/drawing/2014/main" val="863257311"/>
                    </a:ext>
                  </a:extLst>
                </a:gridCol>
                <a:gridCol w="1125700">
                  <a:extLst>
                    <a:ext uri="{9D8B030D-6E8A-4147-A177-3AD203B41FA5}">
                      <a16:colId xmlns:a16="http://schemas.microsoft.com/office/drawing/2014/main" val="2552829264"/>
                    </a:ext>
                  </a:extLst>
                </a:gridCol>
                <a:gridCol w="1882819">
                  <a:extLst>
                    <a:ext uri="{9D8B030D-6E8A-4147-A177-3AD203B41FA5}">
                      <a16:colId xmlns:a16="http://schemas.microsoft.com/office/drawing/2014/main" val="3637504218"/>
                    </a:ext>
                  </a:extLst>
                </a:gridCol>
                <a:gridCol w="1700021">
                  <a:extLst>
                    <a:ext uri="{9D8B030D-6E8A-4147-A177-3AD203B41FA5}">
                      <a16:colId xmlns:a16="http://schemas.microsoft.com/office/drawing/2014/main" val="396917266"/>
                    </a:ext>
                  </a:extLst>
                </a:gridCol>
                <a:gridCol w="1837119">
                  <a:extLst>
                    <a:ext uri="{9D8B030D-6E8A-4147-A177-3AD203B41FA5}">
                      <a16:colId xmlns:a16="http://schemas.microsoft.com/office/drawing/2014/main" val="533619470"/>
                    </a:ext>
                  </a:extLst>
                </a:gridCol>
              </a:tblGrid>
              <a:tr h="27923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196385">
                <a:tc gridSpan="3">
                  <a:txBody>
                    <a:bodyPr/>
                    <a:lstStyle/>
                    <a:p>
                      <a:pPr rtl="0" fontAlgn="b"/>
                      <a:r>
                        <a:rPr lang="en-US" sz="1100" b="0" i="1" dirty="0">
                          <a:solidFill>
                            <a:srgbClr val="000000"/>
                          </a:solidFill>
                          <a:effectLst/>
                          <a:latin typeface="Calibri" panose="020F0502020204030204" pitchFamily="34" charset="0"/>
                        </a:rPr>
                        <a:t>App/Game Name</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865835602"/>
                  </a:ext>
                </a:extLst>
              </a:tr>
              <a:tr h="163245">
                <a:tc gridSpan="2">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58070">
                <a:tc>
                  <a:txBody>
                    <a:bodyPr/>
                    <a:lstStyle/>
                    <a:p>
                      <a:pPr algn="ctr" rtl="0" fontAlgn="b"/>
                      <a:r>
                        <a:rPr lang="en-US" sz="1600" b="0" i="1" dirty="0">
                          <a:solidFill>
                            <a:srgbClr val="000000"/>
                          </a:solidFill>
                          <a:effectLst/>
                          <a:latin typeface="Calibri" panose="020F0502020204030204" pitchFamily="34" charset="0"/>
                        </a:rPr>
                        <a:t>Inspirations</a:t>
                      </a:r>
                    </a:p>
                    <a:p>
                      <a:pPr algn="ctr" rtl="0" fontAlgn="b"/>
                      <a:r>
                        <a:rPr lang="en-US" sz="12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600" b="0" i="1" dirty="0">
                          <a:solidFill>
                            <a:srgbClr val="000000"/>
                          </a:solidFill>
                          <a:effectLst/>
                          <a:latin typeface="Calibri" panose="020F0502020204030204" pitchFamily="34" charset="0"/>
                        </a:rPr>
                        <a:t>Genre</a:t>
                      </a:r>
                    </a:p>
                    <a:p>
                      <a:pPr algn="ctr" rtl="0" fontAlgn="b"/>
                      <a:r>
                        <a:rPr lang="en-US" sz="12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600" b="0" i="1" dirty="0">
                          <a:solidFill>
                            <a:srgbClr val="000000"/>
                          </a:solidFill>
                          <a:effectLst/>
                          <a:latin typeface="Calibri" panose="020F0502020204030204" pitchFamily="34" charset="0"/>
                        </a:rPr>
                        <a:t>Core Pillars</a:t>
                      </a:r>
                    </a:p>
                    <a:p>
                      <a:pPr algn="ctr" rtl="0" fontAlgn="b"/>
                      <a:r>
                        <a:rPr lang="en-US" sz="1100" b="0" i="1" dirty="0">
                          <a:solidFill>
                            <a:srgbClr val="000000"/>
                          </a:solidFill>
                          <a:effectLst/>
                          <a:latin typeface="Arial" panose="020B0604020202020204" pitchFamily="34" charset="0"/>
                        </a:rPr>
                        <a:t>(in the form "Player can...")</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600" b="0" i="1" dirty="0">
                          <a:solidFill>
                            <a:srgbClr val="000000"/>
                          </a:solidFill>
                          <a:effectLst/>
                          <a:latin typeface="Calibri" panose="020F0502020204030204" pitchFamily="34" charset="0"/>
                        </a:rPr>
                        <a:t>Core Systems</a:t>
                      </a:r>
                    </a:p>
                    <a:p>
                      <a:pPr algn="ctr" rtl="0" fontAlgn="b"/>
                      <a:r>
                        <a:rPr lang="en-US" sz="1100" b="0" i="1" dirty="0">
                          <a:solidFill>
                            <a:srgbClr val="000000"/>
                          </a:solidFill>
                          <a:effectLst/>
                          <a:latin typeface="Calibri" panose="020F0502020204030204" pitchFamily="34" charset="0"/>
                        </a:rPr>
                        <a:t> (ex: Save/Load or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600" b="0" i="1" dirty="0">
                          <a:solidFill>
                            <a:srgbClr val="000000"/>
                          </a:solidFill>
                          <a:effectLst/>
                          <a:latin typeface="Calibri" panose="020F0502020204030204" pitchFamily="34" charset="0"/>
                        </a:rPr>
                        <a:t>User Experience</a:t>
                      </a:r>
                    </a:p>
                    <a:p>
                      <a:pPr algn="ctr" rtl="0" fontAlgn="b"/>
                      <a:r>
                        <a:rPr lang="en-US" sz="1050" b="0" i="1" dirty="0">
                          <a:solidFill>
                            <a:srgbClr val="000000"/>
                          </a:solidFill>
                          <a:effectLst/>
                          <a:latin typeface="Arial" panose="020B0604020202020204" pitchFamily="34" charset="0"/>
                        </a:rPr>
                        <a:t> (the emotion elicited)</a:t>
                      </a:r>
                      <a:endParaRPr lang="en-US" sz="12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410440">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IP/World</a:t>
                      </a:r>
                    </a:p>
                    <a:p>
                      <a:pPr algn="ctr" rtl="0" fontAlgn="b"/>
                      <a:r>
                        <a:rPr lang="en-US" sz="110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10440">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400" b="0" i="1" dirty="0">
                          <a:solidFill>
                            <a:srgbClr val="000000"/>
                          </a:solidFill>
                          <a:effectLst/>
                          <a:latin typeface="Calibri" panose="020F0502020204030204" pitchFamily="34" charset="0"/>
                        </a:rPr>
                        <a:t>Player Types</a:t>
                      </a:r>
                    </a:p>
                    <a:p>
                      <a:pPr algn="ctr" rtl="0" fontAlgn="b"/>
                      <a:r>
                        <a:rPr lang="en-US" sz="110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3245">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3245">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Tree>
    <p:extLst>
      <p:ext uri="{BB962C8B-B14F-4D97-AF65-F5344CB8AC3E}">
        <p14:creationId xmlns:p14="http://schemas.microsoft.com/office/powerpoint/2010/main" val="2002105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Design Docs Process: Simple Action Loop</a:t>
            </a:r>
          </a:p>
        </p:txBody>
      </p:sp>
      <p:grpSp>
        <p:nvGrpSpPr>
          <p:cNvPr id="14" name="Group 13">
            <a:extLst>
              <a:ext uri="{FF2B5EF4-FFF2-40B4-BE49-F238E27FC236}">
                <a16:creationId xmlns:a16="http://schemas.microsoft.com/office/drawing/2014/main" id="{F3AD2A15-14A2-415B-A675-BBB877517A5C}"/>
              </a:ext>
            </a:extLst>
          </p:cNvPr>
          <p:cNvGrpSpPr/>
          <p:nvPr/>
        </p:nvGrpSpPr>
        <p:grpSpPr>
          <a:xfrm>
            <a:off x="1502279" y="2322669"/>
            <a:ext cx="8199473" cy="2324325"/>
            <a:chOff x="1502279" y="2322669"/>
            <a:chExt cx="8199473" cy="2324325"/>
          </a:xfrm>
        </p:grpSpPr>
        <p:sp>
          <p:nvSpPr>
            <p:cNvPr id="76" name="Arrow: Bent-Up 75">
              <a:extLst>
                <a:ext uri="{FF2B5EF4-FFF2-40B4-BE49-F238E27FC236}">
                  <a16:creationId xmlns:a16="http://schemas.microsoft.com/office/drawing/2014/main" id="{A10F9ADC-BB83-4C57-86B7-3FC34863D5B6}"/>
                </a:ext>
              </a:extLst>
            </p:cNvPr>
            <p:cNvSpPr/>
            <p:nvPr/>
          </p:nvSpPr>
          <p:spPr>
            <a:xfrm flipH="1">
              <a:off x="4219656" y="3981589"/>
              <a:ext cx="1659497" cy="608969"/>
            </a:xfrm>
            <a:prstGeom prst="bentUpArrow">
              <a:avLst>
                <a:gd name="adj1" fmla="val 25000"/>
                <a:gd name="adj2" fmla="val 26950"/>
                <a:gd name="adj3" fmla="val 23754"/>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EB71F2B-7447-4A10-B873-F7B936728BDC}"/>
                </a:ext>
              </a:extLst>
            </p:cNvPr>
            <p:cNvSpPr/>
            <p:nvPr/>
          </p:nvSpPr>
          <p:spPr>
            <a:xfrm>
              <a:off x="1502279" y="3075231"/>
              <a:ext cx="874014"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S01</a:t>
              </a:r>
            </a:p>
          </p:txBody>
        </p:sp>
        <p:sp>
          <p:nvSpPr>
            <p:cNvPr id="7" name="Rectangle 6">
              <a:extLst>
                <a:ext uri="{FF2B5EF4-FFF2-40B4-BE49-F238E27FC236}">
                  <a16:creationId xmlns:a16="http://schemas.microsoft.com/office/drawing/2014/main" id="{8A80CC62-1DDF-4000-9BC6-2C615AE90C1A}"/>
                </a:ext>
              </a:extLst>
            </p:cNvPr>
            <p:cNvSpPr/>
            <p:nvPr/>
          </p:nvSpPr>
          <p:spPr>
            <a:xfrm>
              <a:off x="3696616" y="3109199"/>
              <a:ext cx="1059829"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 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S02</a:t>
              </a:r>
            </a:p>
          </p:txBody>
        </p:sp>
        <p:sp>
          <p:nvSpPr>
            <p:cNvPr id="13" name="Rectangle 12">
              <a:extLst>
                <a:ext uri="{FF2B5EF4-FFF2-40B4-BE49-F238E27FC236}">
                  <a16:creationId xmlns:a16="http://schemas.microsoft.com/office/drawing/2014/main" id="{5770245F-AA13-4035-A0F7-C98E92C9D9D0}"/>
                </a:ext>
              </a:extLst>
            </p:cNvPr>
            <p:cNvSpPr/>
            <p:nvPr/>
          </p:nvSpPr>
          <p:spPr>
            <a:xfrm>
              <a:off x="5970803" y="3113670"/>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Mission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S03</a:t>
              </a:r>
            </a:p>
          </p:txBody>
        </p:sp>
        <p:sp>
          <p:nvSpPr>
            <p:cNvPr id="29" name="Rectangle 28">
              <a:extLst>
                <a:ext uri="{FF2B5EF4-FFF2-40B4-BE49-F238E27FC236}">
                  <a16:creationId xmlns:a16="http://schemas.microsoft.com/office/drawing/2014/main" id="{348811DD-FC9B-4EEC-916A-A3E6BBD8502E}"/>
                </a:ext>
              </a:extLst>
            </p:cNvPr>
            <p:cNvSpPr/>
            <p:nvPr/>
          </p:nvSpPr>
          <p:spPr>
            <a:xfrm>
              <a:off x="8743284" y="3075231"/>
              <a:ext cx="958468" cy="807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Combat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S04</a:t>
              </a:r>
            </a:p>
          </p:txBody>
        </p:sp>
        <p:sp>
          <p:nvSpPr>
            <p:cNvPr id="81" name="Arrow: Bent-Up 80">
              <a:extLst>
                <a:ext uri="{FF2B5EF4-FFF2-40B4-BE49-F238E27FC236}">
                  <a16:creationId xmlns:a16="http://schemas.microsoft.com/office/drawing/2014/main" id="{9920ECEF-86ED-4060-8395-2D65517C26C1}"/>
                </a:ext>
              </a:extLst>
            </p:cNvPr>
            <p:cNvSpPr/>
            <p:nvPr/>
          </p:nvSpPr>
          <p:spPr>
            <a:xfrm rot="16200000">
              <a:off x="8761320" y="2316331"/>
              <a:ext cx="643433" cy="656110"/>
            </a:xfrm>
            <a:prstGeom prst="bentUpArrow">
              <a:avLst>
                <a:gd name="adj1" fmla="val 20058"/>
                <a:gd name="adj2" fmla="val 2500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Bent-Up 41">
              <a:extLst>
                <a:ext uri="{FF2B5EF4-FFF2-40B4-BE49-F238E27FC236}">
                  <a16:creationId xmlns:a16="http://schemas.microsoft.com/office/drawing/2014/main" id="{9B44D0B6-FDF4-41EE-A090-DB40355B2444}"/>
                </a:ext>
              </a:extLst>
            </p:cNvPr>
            <p:cNvSpPr/>
            <p:nvPr/>
          </p:nvSpPr>
          <p:spPr>
            <a:xfrm rot="10800000">
              <a:off x="6306280"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Up 53">
              <a:extLst>
                <a:ext uri="{FF2B5EF4-FFF2-40B4-BE49-F238E27FC236}">
                  <a16:creationId xmlns:a16="http://schemas.microsoft.com/office/drawing/2014/main" id="{18C64451-0292-4852-BE50-D1B2F9C2CC8C}"/>
                </a:ext>
              </a:extLst>
            </p:cNvPr>
            <p:cNvSpPr/>
            <p:nvPr/>
          </p:nvSpPr>
          <p:spPr>
            <a:xfrm rot="5400000">
              <a:off x="7670382" y="2573629"/>
              <a:ext cx="366856" cy="1665782"/>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Up 54">
              <a:extLst>
                <a:ext uri="{FF2B5EF4-FFF2-40B4-BE49-F238E27FC236}">
                  <a16:creationId xmlns:a16="http://schemas.microsoft.com/office/drawing/2014/main" id="{A5001389-1600-4154-8653-2BFBBC918F1E}"/>
                </a:ext>
              </a:extLst>
            </p:cNvPr>
            <p:cNvSpPr/>
            <p:nvPr/>
          </p:nvSpPr>
          <p:spPr>
            <a:xfrm rot="5400000">
              <a:off x="5233725" y="2860071"/>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Up 55">
              <a:extLst>
                <a:ext uri="{FF2B5EF4-FFF2-40B4-BE49-F238E27FC236}">
                  <a16:creationId xmlns:a16="http://schemas.microsoft.com/office/drawing/2014/main" id="{04E12182-493F-4AF6-B145-ECFFA47DE3DD}"/>
                </a:ext>
              </a:extLst>
            </p:cNvPr>
            <p:cNvSpPr/>
            <p:nvPr/>
          </p:nvSpPr>
          <p:spPr>
            <a:xfrm rot="5400000">
              <a:off x="2961207" y="2915367"/>
              <a:ext cx="286273" cy="1092897"/>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Bent-Up 56">
              <a:extLst>
                <a:ext uri="{FF2B5EF4-FFF2-40B4-BE49-F238E27FC236}">
                  <a16:creationId xmlns:a16="http://schemas.microsoft.com/office/drawing/2014/main" id="{F2FDD7A3-3749-4899-BE31-1FDD62B3C655}"/>
                </a:ext>
              </a:extLst>
            </p:cNvPr>
            <p:cNvSpPr/>
            <p:nvPr/>
          </p:nvSpPr>
          <p:spPr>
            <a:xfrm rot="16200000" flipH="1">
              <a:off x="7427329" y="2663231"/>
              <a:ext cx="608967" cy="3358560"/>
            </a:xfrm>
            <a:prstGeom prst="bentUpArrow">
              <a:avLst>
                <a:gd name="adj1" fmla="val 23933"/>
                <a:gd name="adj2" fmla="val 25000"/>
                <a:gd name="adj3" fmla="val 25000"/>
              </a:avLst>
            </a:prstGeom>
            <a:solidFill>
              <a:srgbClr val="FF0000">
                <a:alpha val="5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Up 57">
              <a:extLst>
                <a:ext uri="{FF2B5EF4-FFF2-40B4-BE49-F238E27FC236}">
                  <a16:creationId xmlns:a16="http://schemas.microsoft.com/office/drawing/2014/main" id="{B5652ACE-0D38-482C-9A5A-37F0A935A9E5}"/>
                </a:ext>
              </a:extLst>
            </p:cNvPr>
            <p:cNvSpPr/>
            <p:nvPr/>
          </p:nvSpPr>
          <p:spPr>
            <a:xfrm rot="5400000" flipV="1">
              <a:off x="2857514" y="3170887"/>
              <a:ext cx="286273" cy="1124395"/>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Up 58">
              <a:extLst>
                <a:ext uri="{FF2B5EF4-FFF2-40B4-BE49-F238E27FC236}">
                  <a16:creationId xmlns:a16="http://schemas.microsoft.com/office/drawing/2014/main" id="{8C577903-D16A-439F-A09F-2ABD613F8B62}"/>
                </a:ext>
              </a:extLst>
            </p:cNvPr>
            <p:cNvSpPr/>
            <p:nvPr/>
          </p:nvSpPr>
          <p:spPr>
            <a:xfrm rot="5400000" flipV="1">
              <a:off x="5207184" y="3150458"/>
              <a:ext cx="286274" cy="1057668"/>
            </a:xfrm>
            <a:prstGeom prst="up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1255D7F-4754-4B5A-9BE2-DABC539882A8}"/>
                </a:ext>
              </a:extLst>
            </p:cNvPr>
            <p:cNvSpPr txBox="1"/>
            <p:nvPr/>
          </p:nvSpPr>
          <p:spPr>
            <a:xfrm>
              <a:off x="7460478" y="4128631"/>
              <a:ext cx="802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Death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a:extLst>
                <a:ext uri="{FF2B5EF4-FFF2-40B4-BE49-F238E27FC236}">
                  <a16:creationId xmlns:a16="http://schemas.microsoft.com/office/drawing/2014/main" id="{C5B7CFDB-5FF0-4E56-8DC7-F42F5E01C448}"/>
                </a:ext>
              </a:extLst>
            </p:cNvPr>
            <p:cNvSpPr txBox="1"/>
            <p:nvPr/>
          </p:nvSpPr>
          <p:spPr>
            <a:xfrm>
              <a:off x="7121750" y="2541754"/>
              <a:ext cx="13353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Lose, repeat</a:t>
              </a:r>
            </a:p>
          </p:txBody>
        </p:sp>
        <p:sp>
          <p:nvSpPr>
            <p:cNvPr id="60" name="Arrow: Bent-Up 59">
              <a:extLst>
                <a:ext uri="{FF2B5EF4-FFF2-40B4-BE49-F238E27FC236}">
                  <a16:creationId xmlns:a16="http://schemas.microsoft.com/office/drawing/2014/main" id="{D7965826-0657-4DEC-BB7F-C33BB27402F7}"/>
                </a:ext>
              </a:extLst>
            </p:cNvPr>
            <p:cNvSpPr/>
            <p:nvPr/>
          </p:nvSpPr>
          <p:spPr>
            <a:xfrm rot="10800000">
              <a:off x="3857579" y="2421937"/>
              <a:ext cx="2308396" cy="608967"/>
            </a:xfrm>
            <a:prstGeom prst="bentUpArrow">
              <a:avLst>
                <a:gd name="adj1" fmla="val 25000"/>
                <a:gd name="adj2" fmla="val 26950"/>
                <a:gd name="adj3" fmla="val 25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3990403-D0A9-4B6B-8D5D-949B6B7A2DF9}"/>
                </a:ext>
              </a:extLst>
            </p:cNvPr>
            <p:cNvSpPr txBox="1"/>
            <p:nvPr/>
          </p:nvSpPr>
          <p:spPr>
            <a:xfrm>
              <a:off x="4086632" y="2575156"/>
              <a:ext cx="2101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Win/Lose, no repeat</a:t>
              </a:r>
            </a:p>
          </p:txBody>
        </p:sp>
      </p:grpSp>
    </p:spTree>
    <p:extLst>
      <p:ext uri="{BB962C8B-B14F-4D97-AF65-F5344CB8AC3E}">
        <p14:creationId xmlns:p14="http://schemas.microsoft.com/office/powerpoint/2010/main" val="385163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DAD6DB4-931C-49FA-B242-FBD570DA3A97}"/>
              </a:ext>
            </a:extLst>
          </p:cNvPr>
          <p:cNvGraphicFramePr>
            <a:graphicFrameLocks noGrp="1"/>
          </p:cNvGraphicFramePr>
          <p:nvPr>
            <p:extLst/>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B0F642F-964C-4246-A3F1-86CD01A5DB4D}"/>
              </a:ext>
            </a:extLst>
          </p:cNvPr>
          <p:cNvSpPr txBox="1"/>
          <p:nvPr/>
        </p:nvSpPr>
        <p:spPr>
          <a:xfrm>
            <a:off x="0" y="1098640"/>
            <a:ext cx="48271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Process for Completion: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Come up with an IDEA</a:t>
            </a:r>
          </a:p>
        </p:txBody>
      </p:sp>
    </p:spTree>
    <p:extLst>
      <p:ext uri="{BB962C8B-B14F-4D97-AF65-F5344CB8AC3E}">
        <p14:creationId xmlns:p14="http://schemas.microsoft.com/office/powerpoint/2010/main" val="2224157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8ACE649B-7FBD-454C-8465-02939A331006}"/>
              </a:ext>
            </a:extLst>
          </p:cNvPr>
          <p:cNvGraphicFramePr>
            <a:graphicFrameLocks noGrp="1"/>
          </p:cNvGraphicFramePr>
          <p:nvPr>
            <p:extLst/>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grpSp>
        <p:nvGrpSpPr>
          <p:cNvPr id="10" name="Group 9">
            <a:extLst>
              <a:ext uri="{FF2B5EF4-FFF2-40B4-BE49-F238E27FC236}">
                <a16:creationId xmlns:a16="http://schemas.microsoft.com/office/drawing/2014/main" id="{38FFC3D0-FCCB-4E75-A72F-D59D10CA9109}"/>
              </a:ext>
            </a:extLst>
          </p:cNvPr>
          <p:cNvGrpSpPr/>
          <p:nvPr/>
        </p:nvGrpSpPr>
        <p:grpSpPr>
          <a:xfrm>
            <a:off x="5000779" y="1663701"/>
            <a:ext cx="7122701" cy="4859892"/>
            <a:chOff x="5563312" y="2099582"/>
            <a:chExt cx="6458567" cy="3927339"/>
          </a:xfrm>
        </p:grpSpPr>
        <p:sp>
          <p:nvSpPr>
            <p:cNvPr id="2" name="Rectangle 1">
              <a:extLst>
                <a:ext uri="{FF2B5EF4-FFF2-40B4-BE49-F238E27FC236}">
                  <a16:creationId xmlns:a16="http://schemas.microsoft.com/office/drawing/2014/main" id="{D56A1A7F-0805-4BCA-8E60-010B82ADBE8D}"/>
                </a:ext>
              </a:extLst>
            </p:cNvPr>
            <p:cNvSpPr/>
            <p:nvPr/>
          </p:nvSpPr>
          <p:spPr>
            <a:xfrm>
              <a:off x="5563312" y="2099583"/>
              <a:ext cx="1319413" cy="3927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E6B2A48-7940-4A14-BA2C-4AD19DE042DC}"/>
                </a:ext>
              </a:extLst>
            </p:cNvPr>
            <p:cNvSpPr/>
            <p:nvPr/>
          </p:nvSpPr>
          <p:spPr>
            <a:xfrm>
              <a:off x="7777092" y="2099582"/>
              <a:ext cx="4244787" cy="39273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7555" y="1104397"/>
            <a:ext cx="4983225"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Determine the Descriptors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Define the Genre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1</a:t>
            </a:r>
            <a:r>
              <a:rPr kumimoji="0" lang="en-US" sz="16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Person or 3</a:t>
            </a:r>
            <a:r>
              <a:rPr kumimoji="0" lang="en-US" sz="16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Travelogue, Shooter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Don’t include info about the world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Expectation is for standard Genre vernacular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Describe the World/Environment or IP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Information about the background of the 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Post Apocalyptic, Sci Fi, Japan, Beach ,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Licensed Intellectual Properties, etc.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Concepts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Narrative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These define the context, interactions and connections.  They describe how the user interacts (ex: camera view) and relates (especially for a existing IP).</a:t>
            </a: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05591A8-C213-4013-9018-26FE0FBF0D26}"/>
              </a:ext>
            </a:extLst>
          </p:cNvPr>
          <p:cNvGraphicFramePr>
            <a:graphicFrameLocks noGrp="1"/>
          </p:cNvGraphicFramePr>
          <p:nvPr>
            <p:extLst/>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11" name="Rectangle 10">
            <a:extLst>
              <a:ext uri="{FF2B5EF4-FFF2-40B4-BE49-F238E27FC236}">
                <a16:creationId xmlns:a16="http://schemas.microsoft.com/office/drawing/2014/main" id="{265EF8F5-0FF9-42A3-BF8E-5889CFCA2347}"/>
              </a:ext>
            </a:extLst>
          </p:cNvPr>
          <p:cNvSpPr/>
          <p:nvPr/>
        </p:nvSpPr>
        <p:spPr>
          <a:xfrm>
            <a:off x="6451600" y="1638300"/>
            <a:ext cx="5671878" cy="48181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28875" y="1102578"/>
            <a:ext cx="4971905"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Descriptors, 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Write down all your inspirations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Get specific</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UI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Game play features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Tone  (Tone Targets)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Style (Graphic look)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Lighting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This helps define the emotional elements the user will be experiencing.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126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4D09B94-04CC-4F61-9300-0962A55EA4CE}"/>
              </a:ext>
            </a:extLst>
          </p:cNvPr>
          <p:cNvGraphicFramePr>
            <a:graphicFrameLocks noGrp="1"/>
          </p:cNvGraphicFramePr>
          <p:nvPr>
            <p:extLst/>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12" name="Rectangle 11">
            <a:extLst>
              <a:ext uri="{FF2B5EF4-FFF2-40B4-BE49-F238E27FC236}">
                <a16:creationId xmlns:a16="http://schemas.microsoft.com/office/drawing/2014/main" id="{ED9FE439-9845-41F1-8522-D9D7950AEBD9}"/>
              </a:ext>
            </a:extLst>
          </p:cNvPr>
          <p:cNvSpPr/>
          <p:nvPr/>
        </p:nvSpPr>
        <p:spPr>
          <a:xfrm>
            <a:off x="5000779" y="1638300"/>
            <a:ext cx="5545891" cy="48181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0" y="1114983"/>
            <a:ext cx="5497156" cy="435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Target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emotional experience the user is having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Should relate to core pillars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Player Types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Self defined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Should be descriptive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Should represent the key users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descending order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Don’t go too broad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Make up your own descriptors</a:t>
            </a:r>
          </a:p>
        </p:txBody>
      </p:sp>
    </p:spTree>
    <p:extLst>
      <p:ext uri="{BB962C8B-B14F-4D97-AF65-F5344CB8AC3E}">
        <p14:creationId xmlns:p14="http://schemas.microsoft.com/office/powerpoint/2010/main" val="2954089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202D679-F3D0-45F4-AB4F-3A081710D536}"/>
              </a:ext>
            </a:extLst>
          </p:cNvPr>
          <p:cNvGraphicFramePr>
            <a:graphicFrameLocks noGrp="1"/>
          </p:cNvGraphicFramePr>
          <p:nvPr>
            <p:extLst/>
          </p:nvPr>
        </p:nvGraphicFramePr>
        <p:xfrm>
          <a:off x="5000780" y="1171562"/>
          <a:ext cx="7122698" cy="5284865"/>
        </p:xfrm>
        <a:graphic>
          <a:graphicData uri="http://schemas.openxmlformats.org/drawingml/2006/table">
            <a:tbl>
              <a:tblPr/>
              <a:tblGrid>
                <a:gridCol w="1454905">
                  <a:extLst>
                    <a:ext uri="{9D8B030D-6E8A-4147-A177-3AD203B41FA5}">
                      <a16:colId xmlns:a16="http://schemas.microsoft.com/office/drawing/2014/main" val="863257311"/>
                    </a:ext>
                  </a:extLst>
                </a:gridCol>
                <a:gridCol w="974727">
                  <a:extLst>
                    <a:ext uri="{9D8B030D-6E8A-4147-A177-3AD203B41FA5}">
                      <a16:colId xmlns:a16="http://schemas.microsoft.com/office/drawing/2014/main" val="2552829264"/>
                    </a:ext>
                  </a:extLst>
                </a:gridCol>
                <a:gridCol w="1630306">
                  <a:extLst>
                    <a:ext uri="{9D8B030D-6E8A-4147-A177-3AD203B41FA5}">
                      <a16:colId xmlns:a16="http://schemas.microsoft.com/office/drawing/2014/main" val="3637504218"/>
                    </a:ext>
                  </a:extLst>
                </a:gridCol>
                <a:gridCol w="1472025">
                  <a:extLst>
                    <a:ext uri="{9D8B030D-6E8A-4147-A177-3AD203B41FA5}">
                      <a16:colId xmlns:a16="http://schemas.microsoft.com/office/drawing/2014/main" val="396917266"/>
                    </a:ext>
                  </a:extLst>
                </a:gridCol>
                <a:gridCol w="1590735">
                  <a:extLst>
                    <a:ext uri="{9D8B030D-6E8A-4147-A177-3AD203B41FA5}">
                      <a16:colId xmlns:a16="http://schemas.microsoft.com/office/drawing/2014/main" val="533619470"/>
                    </a:ext>
                  </a:extLst>
                </a:gridCol>
              </a:tblGrid>
              <a:tr h="281505">
                <a:tc gridSpan="5">
                  <a:txBody>
                    <a:bodyPr/>
                    <a:lstStyle/>
                    <a:p>
                      <a:pPr algn="ctr" rtl="0" fontAlgn="b"/>
                      <a:r>
                        <a:rPr lang="en-US" sz="1600" b="0" dirty="0">
                          <a:solidFill>
                            <a:srgbClr val="000000"/>
                          </a:solidFill>
                          <a:effectLst/>
                          <a:latin typeface="Calibri" panose="020F0502020204030204" pitchFamily="34" charset="0"/>
                        </a:rPr>
                        <a:t>High Level Vision Canvas</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algn="ctr" rtl="0" fontAlgn="b"/>
                      <a:endParaRPr lang="en-US" sz="1600" b="0"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3530413845"/>
                  </a:ext>
                </a:extLst>
              </a:tr>
              <a:tr h="0">
                <a:tc gridSpan="2">
                  <a:txBody>
                    <a:bodyPr/>
                    <a:lstStyle/>
                    <a:p>
                      <a:pPr rtl="0" fontAlgn="b"/>
                      <a:r>
                        <a:rPr lang="en-US" sz="800" dirty="0">
                          <a:effectLst/>
                        </a:rPr>
                        <a:t>   </a:t>
                      </a:r>
                      <a:r>
                        <a:rPr lang="en-US" sz="1100" dirty="0">
                          <a:effectLst/>
                        </a:rPr>
                        <a:t>App/Game Name</a:t>
                      </a:r>
                      <a:endParaRPr lang="en-US" sz="8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hMerge="1">
                  <a:txBody>
                    <a:bodyPr/>
                    <a:lstStyle/>
                    <a:p>
                      <a:endParaRPr lang="en-US"/>
                    </a:p>
                  </a:txBody>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164445955"/>
                  </a:ext>
                </a:extLst>
              </a:tr>
              <a:tr h="409741">
                <a:tc>
                  <a:txBody>
                    <a:bodyPr/>
                    <a:lstStyle/>
                    <a:p>
                      <a:pPr algn="ctr" rtl="0" fontAlgn="b"/>
                      <a:r>
                        <a:rPr lang="en-US" sz="1400" b="0" i="1" dirty="0">
                          <a:solidFill>
                            <a:srgbClr val="000000"/>
                          </a:solidFill>
                          <a:effectLst/>
                          <a:latin typeface="Calibri" panose="020F0502020204030204" pitchFamily="34" charset="0"/>
                        </a:rPr>
                        <a:t>Inspirations</a:t>
                      </a:r>
                    </a:p>
                    <a:p>
                      <a:pPr algn="ctr" rtl="0" fontAlgn="b"/>
                      <a:r>
                        <a:rPr lang="en-US" sz="1100" b="0" i="1" dirty="0">
                          <a:solidFill>
                            <a:srgbClr val="000000"/>
                          </a:solidFill>
                          <a:effectLst/>
                          <a:latin typeface="Calibri" panose="020F0502020204030204" pitchFamily="34" charset="0"/>
                        </a:rPr>
                        <a:t>(note what it is inspiring)</a:t>
                      </a: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9BC2E6"/>
                    </a:solidFill>
                  </a:tcPr>
                </a:tc>
                <a:tc>
                  <a:txBody>
                    <a:bodyPr/>
                    <a:lstStyle/>
                    <a:p>
                      <a:pPr algn="ctr" rtl="0" fontAlgn="b"/>
                      <a:r>
                        <a:rPr lang="en-US" sz="1400" b="0" i="1" dirty="0">
                          <a:solidFill>
                            <a:srgbClr val="000000"/>
                          </a:solidFill>
                          <a:effectLst/>
                          <a:latin typeface="Calibri" panose="020F0502020204030204" pitchFamily="34" charset="0"/>
                        </a:rPr>
                        <a:t>Genre</a:t>
                      </a:r>
                    </a:p>
                    <a:p>
                      <a:pPr algn="ctr" rtl="0" fontAlgn="b"/>
                      <a:r>
                        <a:rPr lang="en-US" sz="1100" b="0" i="1" dirty="0">
                          <a:solidFill>
                            <a:srgbClr val="000000"/>
                          </a:solidFill>
                          <a:effectLst/>
                          <a:latin typeface="Calibri" panose="020F0502020204030204" pitchFamily="34" charset="0"/>
                        </a:rPr>
                        <a:t>(ex: RPG, Travel)</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algn="ctr" rtl="0" fontAlgn="b"/>
                      <a:r>
                        <a:rPr lang="en-US" sz="1400" b="0" i="1" dirty="0">
                          <a:solidFill>
                            <a:srgbClr val="000000"/>
                          </a:solidFill>
                          <a:effectLst/>
                          <a:latin typeface="Calibri" panose="020F0502020204030204" pitchFamily="34" charset="0"/>
                        </a:rPr>
                        <a:t>Core Pillars</a:t>
                      </a:r>
                    </a:p>
                    <a:p>
                      <a:pPr algn="ctr" rtl="0" fontAlgn="b"/>
                      <a:r>
                        <a:rPr lang="en-US" sz="1050" b="0" i="1" dirty="0">
                          <a:solidFill>
                            <a:srgbClr val="000000"/>
                          </a:solidFill>
                          <a:effectLst/>
                          <a:latin typeface="Arial" panose="020B0604020202020204" pitchFamily="34" charset="0"/>
                        </a:rPr>
                        <a:t>(in the form “User can...")</a:t>
                      </a:r>
                      <a:endParaRPr lang="en-US" sz="105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66FF"/>
                    </a:solidFill>
                  </a:tcPr>
                </a:tc>
                <a:tc>
                  <a:txBody>
                    <a:bodyPr/>
                    <a:lstStyle/>
                    <a:p>
                      <a:pPr algn="ctr" rtl="0" fontAlgn="b"/>
                      <a:r>
                        <a:rPr lang="en-US" sz="1400" b="0" i="1" dirty="0">
                          <a:solidFill>
                            <a:srgbClr val="000000"/>
                          </a:solidFill>
                          <a:effectLst/>
                          <a:latin typeface="Calibri" panose="020F0502020204030204" pitchFamily="34" charset="0"/>
                        </a:rPr>
                        <a:t>Core Systems</a:t>
                      </a:r>
                    </a:p>
                    <a:p>
                      <a:pPr algn="ctr" rtl="0" fontAlgn="b"/>
                      <a:r>
                        <a:rPr lang="en-US" sz="1050" b="0" i="1" dirty="0">
                          <a:solidFill>
                            <a:srgbClr val="000000"/>
                          </a:solidFill>
                          <a:effectLst/>
                          <a:latin typeface="Calibri" panose="020F0502020204030204" pitchFamily="34" charset="0"/>
                        </a:rPr>
                        <a:t> (ex: Save/Load, Combat)</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B084"/>
                    </a:solidFill>
                  </a:tcPr>
                </a:tc>
                <a:tc>
                  <a:txBody>
                    <a:bodyPr/>
                    <a:lstStyle/>
                    <a:p>
                      <a:pPr algn="ctr" rtl="0" fontAlgn="b"/>
                      <a:r>
                        <a:rPr lang="en-US" sz="1400" b="0" i="1" dirty="0">
                          <a:solidFill>
                            <a:srgbClr val="000000"/>
                          </a:solidFill>
                          <a:effectLst/>
                          <a:latin typeface="Calibri" panose="020F0502020204030204" pitchFamily="34" charset="0"/>
                        </a:rPr>
                        <a:t>User Experience</a:t>
                      </a:r>
                    </a:p>
                    <a:p>
                      <a:pPr algn="ctr" rtl="0" fontAlgn="b"/>
                      <a:r>
                        <a:rPr lang="en-US" sz="1000" b="0" i="1" dirty="0">
                          <a:solidFill>
                            <a:srgbClr val="000000"/>
                          </a:solidFill>
                          <a:effectLst/>
                          <a:latin typeface="Arial" panose="020B0604020202020204" pitchFamily="34" charset="0"/>
                        </a:rPr>
                        <a:t> (the emotion elicited)</a:t>
                      </a:r>
                      <a:endParaRPr lang="en-US" sz="1100" b="0" i="1" dirty="0">
                        <a:solidFill>
                          <a:srgbClr val="000000"/>
                        </a:solidFill>
                        <a:effectLst/>
                        <a:latin typeface="Calibri" panose="020F0502020204030204" pitchFamily="34" charset="0"/>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55658998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34959411"/>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73084067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654733947"/>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2525024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54829075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971286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541908877"/>
                  </a:ext>
                </a:extLst>
              </a:tr>
              <a:tr h="360566">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IP/World</a:t>
                      </a:r>
                    </a:p>
                    <a:p>
                      <a:pPr algn="ctr" rtl="0" fontAlgn="b"/>
                      <a:r>
                        <a:rPr lang="en-US" sz="1050" b="0" i="1" dirty="0">
                          <a:solidFill>
                            <a:srgbClr val="000000"/>
                          </a:solidFill>
                          <a:effectLst/>
                          <a:latin typeface="Calibri" panose="020F0502020204030204" pitchFamily="34" charset="0"/>
                        </a:rPr>
                        <a:t>(ex: Sci-fi, Beach)</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E699"/>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38908504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541668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648929539"/>
                  </a:ext>
                </a:extLst>
              </a:tr>
              <a:tr h="431847">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sz="1200" b="0" i="1" dirty="0">
                          <a:solidFill>
                            <a:srgbClr val="000000"/>
                          </a:solidFill>
                          <a:effectLst/>
                          <a:latin typeface="Calibri" panose="020F0502020204030204" pitchFamily="34" charset="0"/>
                        </a:rPr>
                        <a:t>User Types</a:t>
                      </a:r>
                    </a:p>
                    <a:p>
                      <a:pPr algn="ctr" rtl="0" fontAlgn="b"/>
                      <a:r>
                        <a:rPr lang="en-US" sz="1050" b="0" i="1" dirty="0">
                          <a:solidFill>
                            <a:srgbClr val="000000"/>
                          </a:solidFill>
                          <a:effectLst/>
                          <a:latin typeface="Calibri" panose="020F0502020204030204" pitchFamily="34" charset="0"/>
                        </a:rPr>
                        <a:t>(rank by priority)</a:t>
                      </a: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6E0B4"/>
                    </a:solidFill>
                  </a:tcPr>
                </a:tc>
                <a:extLst>
                  <a:ext uri="{0D108BD9-81ED-4DB2-BD59-A6C34878D82A}">
                    <a16:rowId xmlns:a16="http://schemas.microsoft.com/office/drawing/2014/main" val="198717344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8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12310543"/>
                  </a:ext>
                </a:extLst>
              </a:tr>
              <a:tr h="164572">
                <a:tc>
                  <a:txBody>
                    <a:bodyPr/>
                    <a:lstStyle/>
                    <a:p>
                      <a:pPr rtl="0" fontAlgn="b"/>
                      <a:endParaRPr lang="en-US" sz="90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50268167"/>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7848313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46399134"/>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849399745"/>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26770510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28224510"/>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15776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594981123"/>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83119232"/>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97268513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090987318"/>
                  </a:ext>
                </a:extLst>
              </a:tr>
              <a:tr h="164572">
                <a:tc>
                  <a:txBody>
                    <a:bodyPr/>
                    <a:lstStyle/>
                    <a:p>
                      <a:pPr rtl="0" fontAlgn="b"/>
                      <a:endParaRPr lang="en-US" sz="900" dirty="0">
                        <a:effectLst/>
                      </a:endParaRPr>
                    </a:p>
                  </a:txBody>
                  <a:tcPr marL="9736" marR="9736" marT="6491" marB="6491" anchor="b">
                    <a:lnL w="6350" cap="flat" cmpd="sng" algn="ctr">
                      <a:solidFill>
                        <a:srgbClr val="000000"/>
                      </a:solidFill>
                      <a:prstDash val="dot"/>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tc>
                  <a:txBody>
                    <a:bodyPr/>
                    <a:lstStyle/>
                    <a:p>
                      <a:pPr rtl="0" fontAlgn="b"/>
                      <a:endParaRPr lang="en-US" sz="900" dirty="0">
                        <a:effectLst/>
                      </a:endParaRPr>
                    </a:p>
                  </a:txBody>
                  <a:tcPr marL="9736" marR="9736" marT="6491" marB="6491" anchor="b">
                    <a:lnL w="6350" cap="flat" cmpd="sng" algn="ctr">
                      <a:solidFill>
                        <a:srgbClr val="CCCCCC"/>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104708319"/>
                  </a:ext>
                </a:extLst>
              </a:tr>
            </a:tbl>
          </a:graphicData>
        </a:graphic>
      </p:graphicFrame>
      <p:sp>
        <p:nvSpPr>
          <p:cNvPr id="2" name="Rectangle 1">
            <a:extLst>
              <a:ext uri="{FF2B5EF4-FFF2-40B4-BE49-F238E27FC236}">
                <a16:creationId xmlns:a16="http://schemas.microsoft.com/office/drawing/2014/main" id="{D713B733-FDC9-4F99-A513-6272E229D160}"/>
              </a:ext>
            </a:extLst>
          </p:cNvPr>
          <p:cNvSpPr/>
          <p:nvPr/>
        </p:nvSpPr>
        <p:spPr>
          <a:xfrm>
            <a:off x="10528916" y="1651000"/>
            <a:ext cx="1594561" cy="48054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D9FE439-9845-41F1-8522-D9D7950AEBD9}"/>
              </a:ext>
            </a:extLst>
          </p:cNvPr>
          <p:cNvSpPr/>
          <p:nvPr/>
        </p:nvSpPr>
        <p:spPr>
          <a:xfrm>
            <a:off x="5000781" y="1651000"/>
            <a:ext cx="2428720" cy="480542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11893" y="276449"/>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Vision Canvas – Single Project/Level Version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 y="1114983"/>
            <a:ext cx="4838701"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Foundational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Pillars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Features that drive the User Experience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the form: </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“The User will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Core Gameplay Systems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Systems that support the core pillars and other key aspects of the app/game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Points to key low level systems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Examples: Traversal, UI, AI (if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39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My 30 Game Industry Career is a sine wave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black sign with white text&#10;&#10;Description generated with very high confidence">
            <a:extLst>
              <a:ext uri="{FF2B5EF4-FFF2-40B4-BE49-F238E27FC236}">
                <a16:creationId xmlns:a16="http://schemas.microsoft.com/office/drawing/2014/main" id="{CDA3C03F-6022-4ACC-B94A-4F8E3EEB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100" y="1560948"/>
            <a:ext cx="1489258" cy="930786"/>
          </a:xfrm>
          <a:prstGeom prst="rect">
            <a:avLst/>
          </a:prstGeom>
        </p:spPr>
      </p:pic>
      <p:pic>
        <p:nvPicPr>
          <p:cNvPr id="3074" name="Picture 2" descr="Image result for sine wave">
            <a:extLst>
              <a:ext uri="{FF2B5EF4-FFF2-40B4-BE49-F238E27FC236}">
                <a16:creationId xmlns:a16="http://schemas.microsoft.com/office/drawing/2014/main" id="{9C5A5A14-3193-4E26-83BB-9238D97CD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52" t="-4067" r="59657" b="-7400"/>
          <a:stretch/>
        </p:blipFill>
        <p:spPr bwMode="auto">
          <a:xfrm>
            <a:off x="508420" y="2553821"/>
            <a:ext cx="9911237" cy="194330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442B416-D65B-4437-967B-96B05DCB9C8E}"/>
              </a:ext>
            </a:extLst>
          </p:cNvPr>
          <p:cNvGrpSpPr/>
          <p:nvPr/>
        </p:nvGrpSpPr>
        <p:grpSpPr>
          <a:xfrm>
            <a:off x="4523233" y="4497123"/>
            <a:ext cx="1921931" cy="1424283"/>
            <a:chOff x="4421753" y="3606800"/>
            <a:chExt cx="1921931" cy="1424283"/>
          </a:xfrm>
        </p:grpSpPr>
        <p:pic>
          <p:nvPicPr>
            <p:cNvPr id="7" name="Picture 6">
              <a:extLst>
                <a:ext uri="{FF2B5EF4-FFF2-40B4-BE49-F238E27FC236}">
                  <a16:creationId xmlns:a16="http://schemas.microsoft.com/office/drawing/2014/main" id="{153DFE33-701B-423D-8F03-E2C806096AC8}"/>
                </a:ext>
              </a:extLst>
            </p:cNvPr>
            <p:cNvPicPr>
              <a:picLocks noChangeAspect="1"/>
            </p:cNvPicPr>
            <p:nvPr/>
          </p:nvPicPr>
          <p:blipFill rotWithShape="1">
            <a:blip r:embed="rId4">
              <a:extLst>
                <a:ext uri="{28A0092B-C50C-407E-A947-70E740481C1C}">
                  <a14:useLocalDpi xmlns:a14="http://schemas.microsoft.com/office/drawing/2010/main" val="0"/>
                </a:ext>
              </a:extLst>
            </a:blip>
            <a:srcRect b="24334"/>
            <a:stretch/>
          </p:blipFill>
          <p:spPr>
            <a:xfrm>
              <a:off x="4421753" y="4213066"/>
              <a:ext cx="1921931" cy="818017"/>
            </a:xfrm>
            <a:prstGeom prst="rect">
              <a:avLst/>
            </a:prstGeom>
          </p:spPr>
        </p:pic>
        <p:pic>
          <p:nvPicPr>
            <p:cNvPr id="4" name="Picture 3">
              <a:extLst>
                <a:ext uri="{FF2B5EF4-FFF2-40B4-BE49-F238E27FC236}">
                  <a16:creationId xmlns:a16="http://schemas.microsoft.com/office/drawing/2014/main" id="{39E112C8-F62D-4929-9520-543493DAE7F5}"/>
                </a:ext>
              </a:extLst>
            </p:cNvPr>
            <p:cNvPicPr>
              <a:picLocks noChangeAspect="1"/>
            </p:cNvPicPr>
            <p:nvPr/>
          </p:nvPicPr>
          <p:blipFill rotWithShape="1">
            <a:blip r:embed="rId5">
              <a:extLst>
                <a:ext uri="{28A0092B-C50C-407E-A947-70E740481C1C}">
                  <a14:useLocalDpi xmlns:a14="http://schemas.microsoft.com/office/drawing/2010/main" val="0"/>
                </a:ext>
              </a:extLst>
            </a:blip>
            <a:srcRect l="24222" t="8963" r="24000" b="23482"/>
            <a:stretch/>
          </p:blipFill>
          <p:spPr>
            <a:xfrm>
              <a:off x="4886960" y="3606800"/>
              <a:ext cx="951198" cy="930786"/>
            </a:xfrm>
            <a:prstGeom prst="rect">
              <a:avLst/>
            </a:prstGeom>
          </p:spPr>
        </p:pic>
      </p:grpSp>
      <p:sp>
        <p:nvSpPr>
          <p:cNvPr id="15" name="TextBox 14">
            <a:extLst>
              <a:ext uri="{FF2B5EF4-FFF2-40B4-BE49-F238E27FC236}">
                <a16:creationId xmlns:a16="http://schemas.microsoft.com/office/drawing/2014/main" id="{3A03FD63-3FBD-402D-8FDB-B732B37B32EB}"/>
              </a:ext>
            </a:extLst>
          </p:cNvPr>
          <p:cNvSpPr txBox="1"/>
          <p:nvPr/>
        </p:nvSpPr>
        <p:spPr>
          <a:xfrm>
            <a:off x="1127464" y="3959441"/>
            <a:ext cx="393280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 Westwood – PROS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Great group of people, very professional Interfaced with EA Studio Execs daily Learned a lot of high level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Got to meet some amazing designers</a:t>
            </a:r>
          </a:p>
        </p:txBody>
      </p:sp>
      <p:sp>
        <p:nvSpPr>
          <p:cNvPr id="18" name="TextBox 17">
            <a:extLst>
              <a:ext uri="{FF2B5EF4-FFF2-40B4-BE49-F238E27FC236}">
                <a16:creationId xmlns:a16="http://schemas.microsoft.com/office/drawing/2014/main" id="{8344D2AB-FDB2-496B-A10F-B7893D6B5FFF}"/>
              </a:ext>
            </a:extLst>
          </p:cNvPr>
          <p:cNvSpPr txBox="1"/>
          <p:nvPr/>
        </p:nvSpPr>
        <p:spPr>
          <a:xfrm>
            <a:off x="6495348" y="3959441"/>
            <a:ext cx="4898072"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 Westwood – CONS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 Studio Management was broken: politics &amp; BS.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Studio had an odd culture of secrecy, &amp; mistrust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Studio direction was off… </a:t>
            </a:r>
          </a:p>
        </p:txBody>
      </p:sp>
    </p:spTree>
    <p:extLst>
      <p:ext uri="{BB962C8B-B14F-4D97-AF65-F5344CB8AC3E}">
        <p14:creationId xmlns:p14="http://schemas.microsoft.com/office/powerpoint/2010/main" val="1780226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550291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Platforms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Numbers (end of 2017)</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Samsung Gear:	 8.2M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PSVR:		 2.4M</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Oculus Rift:	 570K</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HTC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Vive</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720K</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platform you develop for has impact on the product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Sales usually means going for the broadest market which can impact key elements</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User interface</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Scope (memory limitations as well as user comfort)</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Graphics</a:t>
            </a:r>
          </a:p>
          <a:p>
            <a:pPr marL="1257300" marR="0" lvl="2"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Content volume (cost related)</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General Concerns</a:t>
            </a:r>
          </a:p>
        </p:txBody>
      </p:sp>
    </p:spTree>
    <p:extLst>
      <p:ext uri="{BB962C8B-B14F-4D97-AF65-F5344CB8AC3E}">
        <p14:creationId xmlns:p14="http://schemas.microsoft.com/office/powerpoint/2010/main" val="157850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729180"/>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Immersion vs. Presence (</a:t>
            </a:r>
            <a:r>
              <a:rPr kumimoji="0" lang="en-US" sz="24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Michael </a:t>
            </a:r>
            <a:r>
              <a:rPr kumimoji="0" lang="en-US" sz="2400" b="0" i="1"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Abrash</a:t>
            </a: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Immersion</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is being presented with data from a false environment</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Your brain/body know it is false but you suspend disbelief</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Examples include Books, cinema, TV, etc.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Presence</a:t>
            </a:r>
            <a:r>
              <a:rPr kumimoji="0" lang="en-US" sz="24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is having your body believe in the new environment on a fundamental level</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The subconscious perceptual systems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believe in the illusion</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Hearing, proprioception, touch, etc.</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General Concerns</a:t>
            </a:r>
          </a:p>
        </p:txBody>
      </p:sp>
    </p:spTree>
    <p:extLst>
      <p:ext uri="{BB962C8B-B14F-4D97-AF65-F5344CB8AC3E}">
        <p14:creationId xmlns:p14="http://schemas.microsoft.com/office/powerpoint/2010/main" val="3058491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102624"/>
            <a:ext cx="5980253" cy="496950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Issues with Presence</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Cognitive load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Cognitive load refers to the amount of mental processing power needed to use your product.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Think of the things that a new user faces when they first enter VR</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Confusion</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Lack of Direction</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Lack of know how</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General Concerns</a:t>
            </a:r>
          </a:p>
        </p:txBody>
      </p:sp>
      <p:pic>
        <p:nvPicPr>
          <p:cNvPr id="4" name="Picture 3" descr="A close up of a logo&#10;&#10;Description automatically generated">
            <a:extLst>
              <a:ext uri="{FF2B5EF4-FFF2-40B4-BE49-F238E27FC236}">
                <a16:creationId xmlns:a16="http://schemas.microsoft.com/office/drawing/2014/main" id="{9B5D6F71-B639-4119-B6AA-0E894A121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1372703"/>
            <a:ext cx="5715000" cy="4381500"/>
          </a:xfrm>
          <a:prstGeom prst="rect">
            <a:avLst/>
          </a:prstGeom>
        </p:spPr>
      </p:pic>
    </p:spTree>
    <p:extLst>
      <p:ext uri="{BB962C8B-B14F-4D97-AF65-F5344CB8AC3E}">
        <p14:creationId xmlns:p14="http://schemas.microsoft.com/office/powerpoint/2010/main" val="455282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102624"/>
            <a:ext cx="6906490" cy="5975418"/>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Cognitive load study</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Simplify the scene (at least at first)</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Give users control of their navigation</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Open Sans"/>
                <a:ea typeface="+mn-ea"/>
                <a:cs typeface="+mn-cs"/>
              </a:rPr>
              <a:t>Driver vs. Passenger</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Give the user clear directions/goals</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Open Sans"/>
                <a:ea typeface="+mn-ea"/>
                <a:cs typeface="+mn-cs"/>
              </a:rPr>
              <a:t>Progress reports/hints</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Avoid Depth Confusion</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Open Sans"/>
                <a:ea typeface="+mn-ea"/>
                <a:cs typeface="+mn-cs"/>
              </a:rPr>
              <a:t>UI can be problematic here</a:t>
            </a: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Use Rest Frames if possible</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Fidelity should match the Target system</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Open Sans"/>
                <a:ea typeface="+mn-ea"/>
                <a:cs typeface="+mn-cs"/>
              </a:rPr>
              <a:t>Head turning on mobile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Open Sans"/>
              <a:ea typeface="+mn-ea"/>
              <a:cs typeface="+mn-cs"/>
            </a:endParaRP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Dealing with Cognitive Load</a:t>
            </a:r>
          </a:p>
        </p:txBody>
      </p:sp>
      <p:pic>
        <p:nvPicPr>
          <p:cNvPr id="5" name="Picture 4" descr="A picture containing text&#10;&#10;Description automatically generated">
            <a:extLst>
              <a:ext uri="{FF2B5EF4-FFF2-40B4-BE49-F238E27FC236}">
                <a16:creationId xmlns:a16="http://schemas.microsoft.com/office/drawing/2014/main" id="{AE8BA5E8-8425-4B06-B676-72A449515C2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163056" y="1371600"/>
            <a:ext cx="5715000" cy="4379976"/>
          </a:xfrm>
          <a:prstGeom prst="rect">
            <a:avLst/>
          </a:prstGeom>
        </p:spPr>
      </p:pic>
    </p:spTree>
    <p:extLst>
      <p:ext uri="{BB962C8B-B14F-4D97-AF65-F5344CB8AC3E}">
        <p14:creationId xmlns:p14="http://schemas.microsoft.com/office/powerpoint/2010/main" val="2782367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111502"/>
            <a:ext cx="5980253" cy="305718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Issues with Presence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cont</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Kinematic load (repetitive overload)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Kinematic load refers to the amount of physical activity needed to use your product.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Google Study on how people enjoy VR</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301658"/>
            <a:ext cx="10515600" cy="731614"/>
          </a:xfrm>
        </p:spPr>
        <p:txBody>
          <a:bodyPr anchor="b" anchorCtr="0">
            <a:normAutofit/>
          </a:bodyPr>
          <a:lstStyle/>
          <a:p>
            <a:r>
              <a:rPr lang="en-US" sz="3200" dirty="0">
                <a:solidFill>
                  <a:schemeClr val="bg1"/>
                </a:solidFill>
                <a:latin typeface="+mn-lt"/>
              </a:rPr>
              <a:t>VR Design: General Concerns</a:t>
            </a:r>
          </a:p>
        </p:txBody>
      </p:sp>
      <p:pic>
        <p:nvPicPr>
          <p:cNvPr id="8" name="Picture 7" descr="A picture containing wall, indoor, sitting, front&#10;&#10;Description automatically generated">
            <a:extLst>
              <a:ext uri="{FF2B5EF4-FFF2-40B4-BE49-F238E27FC236}">
                <a16:creationId xmlns:a16="http://schemas.microsoft.com/office/drawing/2014/main" id="{4DF57CB3-B3DE-4B8B-872C-4B1872EA7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056" y="1371600"/>
            <a:ext cx="5723688" cy="2875280"/>
          </a:xfrm>
          <a:prstGeom prst="rect">
            <a:avLst/>
          </a:prstGeom>
        </p:spPr>
      </p:pic>
    </p:spTree>
    <p:extLst>
      <p:ext uri="{BB962C8B-B14F-4D97-AF65-F5344CB8AC3E}">
        <p14:creationId xmlns:p14="http://schemas.microsoft.com/office/powerpoint/2010/main" val="1675046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102624"/>
            <a:ext cx="6906490" cy="287976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Limit arm, elbow and hand movement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We will speak specifics in a bit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Build simply and support high end</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a:ea typeface="+mn-ea"/>
                <a:cs typeface="+mn-cs"/>
              </a:rPr>
              <a:t>Oculus best practices</a:t>
            </a:r>
            <a:endParaRPr kumimoji="0" lang="en-US" sz="2000" b="0" i="0" u="none" strike="noStrike" kern="1200" cap="none" spc="0" normalizeH="0" baseline="0" noProof="0" dirty="0">
              <a:ln>
                <a:noFill/>
              </a:ln>
              <a:solidFill>
                <a:prstClr val="white"/>
              </a:solidFill>
              <a:effectLst/>
              <a:uLnTx/>
              <a:uFillTx/>
              <a:latin typeface="Open Sans"/>
              <a:ea typeface="+mn-ea"/>
              <a:cs typeface="+mn-cs"/>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Open Sans"/>
              <a:ea typeface="+mn-ea"/>
              <a:cs typeface="+mn-cs"/>
            </a:endParaRPr>
          </a:p>
          <a:p>
            <a:pPr marL="457200" marR="0" lvl="0" indent="-4572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Dealing with Kinematic Load</a:t>
            </a:r>
          </a:p>
        </p:txBody>
      </p:sp>
      <p:pic>
        <p:nvPicPr>
          <p:cNvPr id="4" name="Picture 3" descr="A picture containing indoor&#10;&#10;Description automatically generated">
            <a:extLst>
              <a:ext uri="{FF2B5EF4-FFF2-40B4-BE49-F238E27FC236}">
                <a16:creationId xmlns:a16="http://schemas.microsoft.com/office/drawing/2014/main" id="{4E953051-D56C-46B2-ADDC-96938AB56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056" y="1371599"/>
            <a:ext cx="5715000" cy="3735111"/>
          </a:xfrm>
          <a:prstGeom prst="rect">
            <a:avLst/>
          </a:prstGeom>
        </p:spPr>
      </p:pic>
    </p:spTree>
    <p:extLst>
      <p:ext uri="{BB962C8B-B14F-4D97-AF65-F5344CB8AC3E}">
        <p14:creationId xmlns:p14="http://schemas.microsoft.com/office/powerpoint/2010/main" val="3939375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102624"/>
            <a:ext cx="6285053" cy="511768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Issues of Control</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Users must feel they control their space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This is very important when you have walk around room sizes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Direction is paramount</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Knowing what to do and how to do it gives the feeling of control</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Managing choices can be an issue with less input methodologies</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Error handling in interactions can be problematic</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Leads to frustration and the feeling of loss of control</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80" y="274320"/>
            <a:ext cx="10515600" cy="758952"/>
          </a:xfrm>
        </p:spPr>
        <p:txBody>
          <a:bodyPr anchor="b" anchorCtr="0">
            <a:normAutofit/>
          </a:bodyPr>
          <a:lstStyle/>
          <a:p>
            <a:r>
              <a:rPr lang="en-US" sz="3200" dirty="0">
                <a:solidFill>
                  <a:schemeClr val="bg1"/>
                </a:solidFill>
                <a:latin typeface="+mn-lt"/>
              </a:rPr>
              <a:t>VR Design: General Concerns</a:t>
            </a:r>
          </a:p>
        </p:txBody>
      </p:sp>
      <p:pic>
        <p:nvPicPr>
          <p:cNvPr id="17" name="Picture 16" descr="A person holding a sign&#10;&#10;Description automatically generated">
            <a:extLst>
              <a:ext uri="{FF2B5EF4-FFF2-40B4-BE49-F238E27FC236}">
                <a16:creationId xmlns:a16="http://schemas.microsoft.com/office/drawing/2014/main" id="{F229A5AE-23C1-468A-B961-85836D7AE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1372703"/>
            <a:ext cx="5006340" cy="4400036"/>
          </a:xfrm>
          <a:prstGeom prst="rect">
            <a:avLst/>
          </a:prstGeom>
        </p:spPr>
      </p:pic>
    </p:spTree>
    <p:extLst>
      <p:ext uri="{BB962C8B-B14F-4D97-AF65-F5344CB8AC3E}">
        <p14:creationId xmlns:p14="http://schemas.microsoft.com/office/powerpoint/2010/main" val="3213705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3790525"/>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Presence but not full reality</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Keep the user in your world but simplify the repetitive and mundane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Hand representation is key, players notice when things are wrong with game hands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Non-realistic hands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create an expectations</a:t>
            </a:r>
            <a:b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where hands have to do more </a:t>
            </a:r>
            <a:b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than is comfortable in VR</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79" y="274320"/>
            <a:ext cx="11664773" cy="1056640"/>
          </a:xfrm>
        </p:spPr>
        <p:txBody>
          <a:bodyPr anchor="ctr" anchorCtr="0">
            <a:normAutofit fontScale="90000"/>
          </a:bodyPr>
          <a:lstStyle/>
          <a:p>
            <a:r>
              <a:rPr lang="en-US" sz="3200" dirty="0">
                <a:solidFill>
                  <a:schemeClr val="bg1"/>
                </a:solidFill>
                <a:latin typeface="+mn-lt"/>
              </a:rPr>
              <a:t>VR Design: Summary of General Concerns</a:t>
            </a:r>
            <a:br>
              <a:rPr lang="en-US" sz="3200" dirty="0">
                <a:solidFill>
                  <a:schemeClr val="bg1"/>
                </a:solidFill>
                <a:latin typeface="+mn-lt"/>
              </a:rPr>
            </a:br>
            <a:r>
              <a:rPr lang="en-US" sz="2200" i="1" dirty="0">
                <a:solidFill>
                  <a:schemeClr val="bg1"/>
                </a:solidFill>
                <a:latin typeface="+mn-lt"/>
              </a:rPr>
              <a:t>Yasser Malaika (Valve), Patrick </a:t>
            </a:r>
            <a:r>
              <a:rPr lang="en-US" sz="2200" i="1" dirty="0" err="1">
                <a:solidFill>
                  <a:schemeClr val="bg1"/>
                </a:solidFill>
                <a:latin typeface="+mn-lt"/>
              </a:rPr>
              <a:t>O'Luanaigh</a:t>
            </a:r>
            <a:r>
              <a:rPr lang="en-US" sz="2200" i="1" dirty="0">
                <a:solidFill>
                  <a:schemeClr val="bg1"/>
                </a:solidFill>
                <a:latin typeface="+mn-lt"/>
              </a:rPr>
              <a:t> (</a:t>
            </a:r>
            <a:r>
              <a:rPr lang="en-US" sz="2200" i="1" dirty="0" err="1">
                <a:solidFill>
                  <a:schemeClr val="bg1"/>
                </a:solidFill>
                <a:latin typeface="+mn-lt"/>
              </a:rPr>
              <a:t>nDreams</a:t>
            </a:r>
            <a:r>
              <a:rPr lang="en-US" sz="2200" i="1" dirty="0">
                <a:solidFill>
                  <a:schemeClr val="bg1"/>
                </a:solidFill>
                <a:latin typeface="+mn-lt"/>
              </a:rPr>
              <a:t>)  Mike </a:t>
            </a:r>
            <a:r>
              <a:rPr lang="en-US" sz="2200" i="1" dirty="0" err="1">
                <a:solidFill>
                  <a:schemeClr val="bg1"/>
                </a:solidFill>
                <a:latin typeface="+mn-lt"/>
              </a:rPr>
              <a:t>Agler</a:t>
            </a:r>
            <a:r>
              <a:rPr lang="en-US" sz="2200" i="1" dirty="0">
                <a:solidFill>
                  <a:schemeClr val="bg1"/>
                </a:solidFill>
                <a:latin typeface="+mn-lt"/>
              </a:rPr>
              <a:t> (Google) , Design Best Practices (Oculus)</a:t>
            </a:r>
            <a:endParaRPr lang="en-US" sz="2200" i="1" dirty="0">
              <a:solidFill>
                <a:schemeClr val="bg1"/>
              </a:solidFill>
              <a:highlight>
                <a:srgbClr val="FFFF00"/>
              </a:highlight>
              <a:latin typeface="+mn-lt"/>
            </a:endParaRPr>
          </a:p>
        </p:txBody>
      </p:sp>
      <p:pic>
        <p:nvPicPr>
          <p:cNvPr id="4" name="Picture 3" descr="A picture containing indoor, wall&#10;&#10;Description automatically generated">
            <a:extLst>
              <a:ext uri="{FF2B5EF4-FFF2-40B4-BE49-F238E27FC236}">
                <a16:creationId xmlns:a16="http://schemas.microsoft.com/office/drawing/2014/main" id="{EBBB4197-DC4F-474C-8946-7260F59CB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982" y="2657416"/>
            <a:ext cx="6980025" cy="3926264"/>
          </a:xfrm>
          <a:prstGeom prst="rect">
            <a:avLst/>
          </a:prstGeom>
        </p:spPr>
      </p:pic>
    </p:spTree>
    <p:extLst>
      <p:ext uri="{BB962C8B-B14F-4D97-AF65-F5344CB8AC3E}">
        <p14:creationId xmlns:p14="http://schemas.microsoft.com/office/powerpoint/2010/main" val="151004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F97F57-A904-438D-AD8C-EED15153ADB2}"/>
              </a:ext>
            </a:extLst>
          </p:cNvPr>
          <p:cNvSpPr/>
          <p:nvPr/>
        </p:nvSpPr>
        <p:spPr>
          <a:xfrm>
            <a:off x="115747" y="1226916"/>
            <a:ext cx="11968223" cy="47126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create objects that don’t behave as expected (handles on pots, etc.)</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sure that objects with interactable elements are interactable</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Drawers with handles should open, etc.</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Real isn’t as important as ease of use an</a:t>
            </a:r>
            <a:b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simple functionality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Watch out for simulation fatigue </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Don’t make a person use big gestures </a:t>
            </a:r>
            <a:b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to do common place things</a:t>
            </a: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Make any gesture a satisfying and</a:t>
            </a:r>
            <a:b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meaningful experience</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B4BA7D12-DDE5-44C2-B715-679138A499E8}"/>
              </a:ext>
            </a:extLst>
          </p:cNvPr>
          <p:cNvSpPr>
            <a:spLocks noGrp="1"/>
          </p:cNvSpPr>
          <p:nvPr>
            <p:ph type="title"/>
          </p:nvPr>
        </p:nvSpPr>
        <p:spPr>
          <a:xfrm>
            <a:off x="411479" y="274320"/>
            <a:ext cx="11664773" cy="1056640"/>
          </a:xfrm>
        </p:spPr>
        <p:txBody>
          <a:bodyPr anchor="ctr" anchorCtr="0">
            <a:normAutofit fontScale="90000"/>
          </a:bodyPr>
          <a:lstStyle/>
          <a:p>
            <a:r>
              <a:rPr lang="en-US" sz="3200" dirty="0">
                <a:solidFill>
                  <a:schemeClr val="bg1"/>
                </a:solidFill>
                <a:latin typeface="+mn-lt"/>
              </a:rPr>
              <a:t>VR Design: Summary of General Concerns</a:t>
            </a:r>
            <a:br>
              <a:rPr lang="en-US" sz="3200" dirty="0">
                <a:solidFill>
                  <a:schemeClr val="bg1"/>
                </a:solidFill>
                <a:latin typeface="+mn-lt"/>
              </a:rPr>
            </a:br>
            <a:r>
              <a:rPr lang="en-US" sz="2200" i="1" dirty="0">
                <a:solidFill>
                  <a:schemeClr val="bg1"/>
                </a:solidFill>
                <a:latin typeface="+mn-lt"/>
              </a:rPr>
              <a:t>Yasser Malaika (Valve), Patrick </a:t>
            </a:r>
            <a:r>
              <a:rPr lang="en-US" sz="2200" i="1" dirty="0" err="1">
                <a:solidFill>
                  <a:schemeClr val="bg1"/>
                </a:solidFill>
                <a:latin typeface="+mn-lt"/>
              </a:rPr>
              <a:t>O'Luanaigh</a:t>
            </a:r>
            <a:r>
              <a:rPr lang="en-US" sz="2200" i="1" dirty="0">
                <a:solidFill>
                  <a:schemeClr val="bg1"/>
                </a:solidFill>
                <a:latin typeface="+mn-lt"/>
              </a:rPr>
              <a:t> (</a:t>
            </a:r>
            <a:r>
              <a:rPr lang="en-US" sz="2200" i="1" dirty="0" err="1">
                <a:solidFill>
                  <a:schemeClr val="bg1"/>
                </a:solidFill>
                <a:latin typeface="+mn-lt"/>
              </a:rPr>
              <a:t>nDreams</a:t>
            </a:r>
            <a:r>
              <a:rPr lang="en-US" sz="2200" i="1" dirty="0">
                <a:solidFill>
                  <a:schemeClr val="bg1"/>
                </a:solidFill>
                <a:latin typeface="+mn-lt"/>
              </a:rPr>
              <a:t>)  Mike </a:t>
            </a:r>
            <a:r>
              <a:rPr lang="en-US" sz="2200" i="1" dirty="0" err="1">
                <a:solidFill>
                  <a:schemeClr val="bg1"/>
                </a:solidFill>
                <a:latin typeface="+mn-lt"/>
              </a:rPr>
              <a:t>Agler</a:t>
            </a:r>
            <a:r>
              <a:rPr lang="en-US" sz="2200" i="1" dirty="0">
                <a:solidFill>
                  <a:schemeClr val="bg1"/>
                </a:solidFill>
                <a:latin typeface="+mn-lt"/>
              </a:rPr>
              <a:t> (Google) , Design Best Practices (Oculus)</a:t>
            </a:r>
            <a:endParaRPr lang="en-US" sz="2200" i="1" dirty="0">
              <a:solidFill>
                <a:schemeClr val="bg1"/>
              </a:solidFill>
              <a:highlight>
                <a:srgbClr val="FFFF00"/>
              </a:highlight>
              <a:latin typeface="+mn-lt"/>
            </a:endParaRPr>
          </a:p>
        </p:txBody>
      </p:sp>
      <p:pic>
        <p:nvPicPr>
          <p:cNvPr id="4" name="Picture 3">
            <a:extLst>
              <a:ext uri="{FF2B5EF4-FFF2-40B4-BE49-F238E27FC236}">
                <a16:creationId xmlns:a16="http://schemas.microsoft.com/office/drawing/2014/main" id="{53F322B3-EEE6-41C2-9F79-6D830F464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865" y="2378745"/>
            <a:ext cx="5575438" cy="3252339"/>
          </a:xfrm>
          <a:prstGeom prst="rect">
            <a:avLst/>
          </a:prstGeom>
        </p:spPr>
      </p:pic>
    </p:spTree>
    <p:extLst>
      <p:ext uri="{BB962C8B-B14F-4D97-AF65-F5344CB8AC3E}">
        <p14:creationId xmlns:p14="http://schemas.microsoft.com/office/powerpoint/2010/main" val="140850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My 30 Game Industry Career is a sine wave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black sign with white text&#10;&#10;Description generated with very high confidence">
            <a:extLst>
              <a:ext uri="{FF2B5EF4-FFF2-40B4-BE49-F238E27FC236}">
                <a16:creationId xmlns:a16="http://schemas.microsoft.com/office/drawing/2014/main" id="{CDA3C03F-6022-4ACC-B94A-4F8E3EEB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100" y="1560948"/>
            <a:ext cx="1489258" cy="930786"/>
          </a:xfrm>
          <a:prstGeom prst="rect">
            <a:avLst/>
          </a:prstGeom>
        </p:spPr>
      </p:pic>
      <p:pic>
        <p:nvPicPr>
          <p:cNvPr id="3074" name="Picture 2" descr="Image result for sine wave">
            <a:extLst>
              <a:ext uri="{FF2B5EF4-FFF2-40B4-BE49-F238E27FC236}">
                <a16:creationId xmlns:a16="http://schemas.microsoft.com/office/drawing/2014/main" id="{9C5A5A14-3193-4E26-83BB-9238D97CD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52" t="-4067" r="59657" b="-7400"/>
          <a:stretch/>
        </p:blipFill>
        <p:spPr bwMode="auto">
          <a:xfrm>
            <a:off x="508420" y="2553821"/>
            <a:ext cx="9911237" cy="194330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442B416-D65B-4437-967B-96B05DCB9C8E}"/>
              </a:ext>
            </a:extLst>
          </p:cNvPr>
          <p:cNvGrpSpPr/>
          <p:nvPr/>
        </p:nvGrpSpPr>
        <p:grpSpPr>
          <a:xfrm>
            <a:off x="4523233" y="4497123"/>
            <a:ext cx="1921931" cy="1424283"/>
            <a:chOff x="4421753" y="3606800"/>
            <a:chExt cx="1921931" cy="1424283"/>
          </a:xfrm>
        </p:grpSpPr>
        <p:pic>
          <p:nvPicPr>
            <p:cNvPr id="7" name="Picture 6">
              <a:extLst>
                <a:ext uri="{FF2B5EF4-FFF2-40B4-BE49-F238E27FC236}">
                  <a16:creationId xmlns:a16="http://schemas.microsoft.com/office/drawing/2014/main" id="{153DFE33-701B-423D-8F03-E2C806096AC8}"/>
                </a:ext>
              </a:extLst>
            </p:cNvPr>
            <p:cNvPicPr>
              <a:picLocks noChangeAspect="1"/>
            </p:cNvPicPr>
            <p:nvPr/>
          </p:nvPicPr>
          <p:blipFill rotWithShape="1">
            <a:blip r:embed="rId4">
              <a:extLst>
                <a:ext uri="{28A0092B-C50C-407E-A947-70E740481C1C}">
                  <a14:useLocalDpi xmlns:a14="http://schemas.microsoft.com/office/drawing/2010/main" val="0"/>
                </a:ext>
              </a:extLst>
            </a:blip>
            <a:srcRect b="24334"/>
            <a:stretch/>
          </p:blipFill>
          <p:spPr>
            <a:xfrm>
              <a:off x="4421753" y="4213066"/>
              <a:ext cx="1921931" cy="818017"/>
            </a:xfrm>
            <a:prstGeom prst="rect">
              <a:avLst/>
            </a:prstGeom>
          </p:spPr>
        </p:pic>
        <p:pic>
          <p:nvPicPr>
            <p:cNvPr id="4" name="Picture 3">
              <a:extLst>
                <a:ext uri="{FF2B5EF4-FFF2-40B4-BE49-F238E27FC236}">
                  <a16:creationId xmlns:a16="http://schemas.microsoft.com/office/drawing/2014/main" id="{39E112C8-F62D-4929-9520-543493DAE7F5}"/>
                </a:ext>
              </a:extLst>
            </p:cNvPr>
            <p:cNvPicPr>
              <a:picLocks noChangeAspect="1"/>
            </p:cNvPicPr>
            <p:nvPr/>
          </p:nvPicPr>
          <p:blipFill rotWithShape="1">
            <a:blip r:embed="rId5">
              <a:extLst>
                <a:ext uri="{28A0092B-C50C-407E-A947-70E740481C1C}">
                  <a14:useLocalDpi xmlns:a14="http://schemas.microsoft.com/office/drawing/2010/main" val="0"/>
                </a:ext>
              </a:extLst>
            </a:blip>
            <a:srcRect l="24222" t="8963" r="24000" b="23482"/>
            <a:stretch/>
          </p:blipFill>
          <p:spPr>
            <a:xfrm>
              <a:off x="4886960" y="3606800"/>
              <a:ext cx="951198" cy="930786"/>
            </a:xfrm>
            <a:prstGeom prst="rect">
              <a:avLst/>
            </a:prstGeom>
          </p:spPr>
        </p:pic>
      </p:grpSp>
      <p:pic>
        <p:nvPicPr>
          <p:cNvPr id="12" name="Picture 11" descr="A drawing of a person&#10;&#10;Description automatically generated">
            <a:extLst>
              <a:ext uri="{FF2B5EF4-FFF2-40B4-BE49-F238E27FC236}">
                <a16:creationId xmlns:a16="http://schemas.microsoft.com/office/drawing/2014/main" id="{07F570AC-DAC2-440F-8EDF-498FA1B7C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5378" y="1592555"/>
            <a:ext cx="961266" cy="961266"/>
          </a:xfrm>
          <a:prstGeom prst="rect">
            <a:avLst/>
          </a:prstGeom>
        </p:spPr>
      </p:pic>
      <p:sp>
        <p:nvSpPr>
          <p:cNvPr id="9" name="TextBox 8">
            <a:extLst>
              <a:ext uri="{FF2B5EF4-FFF2-40B4-BE49-F238E27FC236}">
                <a16:creationId xmlns:a16="http://schemas.microsoft.com/office/drawing/2014/main" id="{DF85085C-2CEF-46CA-BBB2-EBA251907C96}"/>
              </a:ext>
            </a:extLst>
          </p:cNvPr>
          <p:cNvSpPr txBox="1"/>
          <p:nvPr/>
        </p:nvSpPr>
        <p:spPr>
          <a:xfrm>
            <a:off x="4483198" y="1057526"/>
            <a:ext cx="392393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Volition: - PROS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Latitude to set structure and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Really smart, amazing teams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Great culture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Saw some success, SR3 hit 6million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Location meant that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corp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stayed away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 name="TextBox 10">
            <a:extLst>
              <a:ext uri="{FF2B5EF4-FFF2-40B4-BE49-F238E27FC236}">
                <a16:creationId xmlns:a16="http://schemas.microsoft.com/office/drawing/2014/main" id="{EDCEF8BB-709A-4DCF-80A9-AA11E5499E1E}"/>
              </a:ext>
            </a:extLst>
          </p:cNvPr>
          <p:cNvSpPr txBox="1"/>
          <p:nvPr/>
        </p:nvSpPr>
        <p:spPr>
          <a:xfrm>
            <a:off x="8165378" y="3429000"/>
            <a:ext cx="490878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Volition: - CONS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 Games in cycle, 1 set wasn’t a hit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Stockholders mean time constraints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Location made it tough to hire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Bankruptcy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be AAA (high end), you need big bucks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6068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097280"/>
            <a:ext cx="12192001" cy="550920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General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Set up the project teams as soon as possible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VR History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Develop the key elements of the projects</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Initial idea</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Project Plan </a:t>
            </a:r>
          </a:p>
          <a:p>
            <a:pPr marL="1828800" marR="0" lvl="3"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High &amp; Mid-level design</a:t>
            </a:r>
          </a:p>
          <a:p>
            <a:pPr marL="1828800" marR="0" lvl="3"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Simple production documents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Discuss VR (design elements, key considerations)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Present a survey of the video game industry, studios and projects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Go into a bit more detail about the Design and Production processes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Complete the projects via a simplified project plan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80C564-8AD0-4C9A-9B9E-793907D332BC}"/>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CS 498 VR Goals and Expectations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42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193856"/>
            <a:ext cx="12098867" cy="464871"/>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1838: Stereoscopic Vision – Invented by Charles Wheatstone, it brought depth to photography via a viewer and special slides</a:t>
            </a: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close up of a sign&#10;&#10;Description automatically generated">
            <a:extLst>
              <a:ext uri="{FF2B5EF4-FFF2-40B4-BE49-F238E27FC236}">
                <a16:creationId xmlns:a16="http://schemas.microsoft.com/office/drawing/2014/main" id="{04334B10-3708-4A8C-954D-E9E7231E8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933" y="1838702"/>
            <a:ext cx="7979833" cy="3968637"/>
          </a:xfrm>
          <a:prstGeom prst="rect">
            <a:avLst/>
          </a:prstGeom>
        </p:spPr>
      </p:pic>
    </p:spTree>
    <p:extLst>
      <p:ext uri="{BB962C8B-B14F-4D97-AF65-F5344CB8AC3E}">
        <p14:creationId xmlns:p14="http://schemas.microsoft.com/office/powerpoint/2010/main" val="50382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66" y="1033877"/>
            <a:ext cx="12098867" cy="7848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1952: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Sensorama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Morton Heilig created a device to address all sensory input, it included stereoscopic 3D display, fans, smell generators, stereo speakers and a vibrating chair.   He built working models in 1956 and made several movies for the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close up of a map&#10;&#10;Description automatically generated">
            <a:extLst>
              <a:ext uri="{FF2B5EF4-FFF2-40B4-BE49-F238E27FC236}">
                <a16:creationId xmlns:a16="http://schemas.microsoft.com/office/drawing/2014/main" id="{2A00B9D9-5C7D-413A-8921-57D571300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037" y="1818707"/>
            <a:ext cx="6091924" cy="4061283"/>
          </a:xfrm>
          <a:prstGeom prst="rect">
            <a:avLst/>
          </a:prstGeom>
        </p:spPr>
      </p:pic>
    </p:spTree>
    <p:extLst>
      <p:ext uri="{BB962C8B-B14F-4D97-AF65-F5344CB8AC3E}">
        <p14:creationId xmlns:p14="http://schemas.microsoft.com/office/powerpoint/2010/main" val="112018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6088829"/>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70320"/>
            <a:ext cx="12192000" cy="0"/>
          </a:xfrm>
          <a:prstGeom prst="line">
            <a:avLst/>
          </a:prstGeom>
          <a:ln w="25400" cap="rnd">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F99F9F-9C50-43BC-8FC3-511907F9CDB8}"/>
              </a:ext>
            </a:extLst>
          </p:cNvPr>
          <p:cNvSpPr txBox="1"/>
          <p:nvPr/>
        </p:nvSpPr>
        <p:spPr>
          <a:xfrm>
            <a:off x="411893" y="275594"/>
            <a:ext cx="10643285" cy="754694"/>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History of VR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1034B02A-0761-44C9-A7B2-A1F340BC4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0" y="2736026"/>
            <a:ext cx="8632532" cy="2964379"/>
          </a:xfrm>
          <a:prstGeom prst="rect">
            <a:avLst/>
          </a:prstGeom>
        </p:spPr>
      </p:pic>
      <p:pic>
        <p:nvPicPr>
          <p:cNvPr id="10" name="Picture 9" descr="A person wearing a hat&#10;&#10;Description automatically generated">
            <a:extLst>
              <a:ext uri="{FF2B5EF4-FFF2-40B4-BE49-F238E27FC236}">
                <a16:creationId xmlns:a16="http://schemas.microsoft.com/office/drawing/2014/main" id="{7062A347-6DC4-44F1-BF3D-A9F6D165E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804" y="2736026"/>
            <a:ext cx="2686375" cy="2976453"/>
          </a:xfrm>
          <a:prstGeom prst="rect">
            <a:avLst/>
          </a:prstGeom>
        </p:spPr>
      </p:pic>
      <p:sp>
        <p:nvSpPr>
          <p:cNvPr id="15" name="TextBox 14">
            <a:extLst>
              <a:ext uri="{FF2B5EF4-FFF2-40B4-BE49-F238E27FC236}">
                <a16:creationId xmlns:a16="http://schemas.microsoft.com/office/drawing/2014/main" id="{3FECE3B7-47F3-4FD7-9AFF-51C45DB6DC6D}"/>
              </a:ext>
            </a:extLst>
          </p:cNvPr>
          <p:cNvSpPr txBox="1"/>
          <p:nvPr/>
        </p:nvSpPr>
        <p:spPr>
          <a:xfrm>
            <a:off x="46566" y="1033878"/>
            <a:ext cx="12098867" cy="7848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1960: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Telesphere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Mask – Heilig followed up with what is considered to be the first HMD.  It featured stereo 3D as well as wide vision and stereophonic sound.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47034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2749</Words>
  <Application>Microsoft Office PowerPoint</Application>
  <PresentationFormat>Widescreen</PresentationFormat>
  <Paragraphs>634</Paragraphs>
  <Slides>48</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Courier New</vt:lpstr>
      <vt:lpstr>Open Sans</vt:lpstr>
      <vt:lpstr>Symbol</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of Design: Starting Points</vt:lpstr>
      <vt:lpstr>Principles of Game Design: Starting Points</vt:lpstr>
      <vt:lpstr>Principles of Game Design: Starting Points</vt:lpstr>
      <vt:lpstr>Principles of Design: General</vt:lpstr>
      <vt:lpstr>Principles of Game Design: General</vt:lpstr>
      <vt:lpstr>Principles of Game Design: General</vt:lpstr>
      <vt:lpstr>Principles of Design: For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VR Design: General Concerns</vt:lpstr>
      <vt:lpstr>VR Design: General Concerns</vt:lpstr>
      <vt:lpstr>VR Design: General Concerns</vt:lpstr>
      <vt:lpstr>VR Design: Dealing with Cognitive Load</vt:lpstr>
      <vt:lpstr>VR Design: General Concerns</vt:lpstr>
      <vt:lpstr>VR Design: Dealing with Kinematic Load</vt:lpstr>
      <vt:lpstr>VR Design: General Concerns</vt:lpstr>
      <vt:lpstr>VR Design: Summary of General Concerns Yasser Malaika (Valve), Patrick O'Luanaigh (nDreams)  Mike Agler (Google) , Design Best Practices (Oculus)</vt:lpstr>
      <vt:lpstr>VR Design: Summary of General Concerns Yasser Malaika (Valve), Patrick O'Luanaigh (nDreams)  Mike Agler (Google) , Design Best Practices (Oculus)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Cermak, Dan</dc:creator>
  <cp:lastModifiedBy>Cermak, Dan</cp:lastModifiedBy>
  <cp:revision>1</cp:revision>
  <dcterms:created xsi:type="dcterms:W3CDTF">2019-01-28T18:15:00Z</dcterms:created>
  <dcterms:modified xsi:type="dcterms:W3CDTF">2019-01-28T18:15:59Z</dcterms:modified>
</cp:coreProperties>
</file>